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0" r:id="rId4"/>
    <p:sldId id="264" r:id="rId5"/>
    <p:sldId id="292" r:id="rId6"/>
    <p:sldId id="293" r:id="rId7"/>
    <p:sldId id="301" r:id="rId8"/>
    <p:sldId id="300" r:id="rId9"/>
    <p:sldId id="304" r:id="rId10"/>
    <p:sldId id="305" r:id="rId11"/>
    <p:sldId id="294" r:id="rId12"/>
    <p:sldId id="295" r:id="rId13"/>
    <p:sldId id="296" r:id="rId14"/>
    <p:sldId id="297" r:id="rId15"/>
    <p:sldId id="298" r:id="rId16"/>
    <p:sldId id="299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5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8" r:id="rId35"/>
    <p:sldId id="326" r:id="rId36"/>
    <p:sldId id="329" r:id="rId37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C8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9F197-1CBB-45B3-888E-FBD856427A5A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CCBFFFB-2567-463B-9642-FB7575F6CD1C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助 学 贷 款</a:t>
          </a:r>
          <a:endParaRPr lang="zh-CN" altLang="en-US" sz="3600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7EB9D4B2-3F4D-4BCD-B744-77FC4E077461}" type="parTrans" cxnId="{D9BE2959-F4C1-4FCE-AA1B-7BCEF5A5ED1A}">
      <dgm:prSet/>
      <dgm:spPr/>
      <dgm:t>
        <a:bodyPr/>
        <a:lstStyle/>
        <a:p>
          <a:endParaRPr lang="zh-CN" altLang="en-US"/>
        </a:p>
      </dgm:t>
    </dgm:pt>
    <dgm:pt modelId="{D5A07124-EDF5-4418-A67F-FBBB3655599B}" type="sibTrans" cxnId="{D9BE2959-F4C1-4FCE-AA1B-7BCEF5A5ED1A}">
      <dgm:prSet/>
      <dgm:spPr/>
      <dgm:t>
        <a:bodyPr/>
        <a:lstStyle/>
        <a:p>
          <a:endParaRPr lang="zh-CN" altLang="en-US"/>
        </a:p>
      </dgm:t>
    </dgm:pt>
    <dgm:pt modelId="{FB391B3C-393A-4AD0-9B4C-E1A36F3FF65A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校园地助学贷款</a:t>
          </a:r>
          <a:endParaRPr lang="en-US" altLang="zh-CN" sz="28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35FA8200-D6EE-4744-A8C8-7F6193443A7A}" type="parTrans" cxnId="{62EEC374-E4E2-4CDA-BD13-5A19C702EE49}">
      <dgm:prSet/>
      <dgm:spPr/>
      <dgm:t>
        <a:bodyPr/>
        <a:lstStyle/>
        <a:p>
          <a:endParaRPr lang="zh-CN" altLang="en-US"/>
        </a:p>
      </dgm:t>
    </dgm:pt>
    <dgm:pt modelId="{1FD0DFFE-F41A-4B08-AB44-F45889F4A072}" type="sibTrans" cxnId="{62EEC374-E4E2-4CDA-BD13-5A19C702EE49}">
      <dgm:prSet/>
      <dgm:spPr/>
      <dgm:t>
        <a:bodyPr/>
        <a:lstStyle/>
        <a:p>
          <a:endParaRPr lang="zh-CN" altLang="en-US"/>
        </a:p>
      </dgm:t>
    </dgm:pt>
    <dgm:pt modelId="{C6744F1A-33B1-40F6-B0AE-B5038958CC2A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生源地助学贷款</a:t>
          </a:r>
          <a:endParaRPr lang="zh-CN" altLang="en-US" sz="28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239B92AD-9A8A-4E49-AC1A-A7B357EC03B9}" type="parTrans" cxnId="{6C3F715E-3BB8-4079-8869-4C43418DE068}">
      <dgm:prSet/>
      <dgm:spPr/>
      <dgm:t>
        <a:bodyPr/>
        <a:lstStyle/>
        <a:p>
          <a:endParaRPr lang="zh-CN" altLang="en-US"/>
        </a:p>
      </dgm:t>
    </dgm:pt>
    <dgm:pt modelId="{10A54CE8-0FCB-4ED8-8667-C8410D2560A7}" type="sibTrans" cxnId="{6C3F715E-3BB8-4079-8869-4C43418DE068}">
      <dgm:prSet/>
      <dgm:spPr/>
      <dgm:t>
        <a:bodyPr/>
        <a:lstStyle/>
        <a:p>
          <a:endParaRPr lang="zh-CN" altLang="en-US"/>
        </a:p>
      </dgm:t>
    </dgm:pt>
    <dgm:pt modelId="{5BC7B94A-8CDA-4FEF-BE8A-64A7468E902F}" type="pres">
      <dgm:prSet presAssocID="{6B69F197-1CBB-45B3-888E-FBD856427A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BF3FCD-730A-4004-8FA3-2EC36587B61A}" type="pres">
      <dgm:prSet presAssocID="{7CCBFFFB-2567-463B-9642-FB7575F6CD1C}" presName="root1" presStyleCnt="0"/>
      <dgm:spPr/>
    </dgm:pt>
    <dgm:pt modelId="{AEE0967A-8DC4-4AAC-A920-B3AC93FEFFDA}" type="pres">
      <dgm:prSet presAssocID="{7CCBFFFB-2567-463B-9642-FB7575F6CD1C}" presName="LevelOneTextNode" presStyleLbl="node0" presStyleIdx="0" presStyleCnt="1" custScaleY="561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BEFEA2-7999-4DC9-B0C7-EF59CB730DAA}" type="pres">
      <dgm:prSet presAssocID="{7CCBFFFB-2567-463B-9642-FB7575F6CD1C}" presName="level2hierChild" presStyleCnt="0"/>
      <dgm:spPr/>
    </dgm:pt>
    <dgm:pt modelId="{CC6510F3-B05F-4FFA-BDFD-07787EB8D82B}" type="pres">
      <dgm:prSet presAssocID="{35FA8200-D6EE-4744-A8C8-7F6193443A7A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1D63913C-7145-43D7-86B0-FE31ADC3DCDE}" type="pres">
      <dgm:prSet presAssocID="{35FA8200-D6EE-4744-A8C8-7F6193443A7A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8BE4D02C-3E35-4390-AA50-A545C9B34325}" type="pres">
      <dgm:prSet presAssocID="{FB391B3C-393A-4AD0-9B4C-E1A36F3FF65A}" presName="root2" presStyleCnt="0"/>
      <dgm:spPr/>
    </dgm:pt>
    <dgm:pt modelId="{D2D9CF4D-6B9C-4456-8E1D-C77941995C52}" type="pres">
      <dgm:prSet presAssocID="{FB391B3C-393A-4AD0-9B4C-E1A36F3FF65A}" presName="LevelTwoTextNode" presStyleLbl="node2" presStyleIdx="0" presStyleCnt="2" custScaleY="57029" custLinFactNeighborX="-246" custLinFactNeighborY="-1956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EA7F07-826A-4168-B622-98C134172E49}" type="pres">
      <dgm:prSet presAssocID="{FB391B3C-393A-4AD0-9B4C-E1A36F3FF65A}" presName="level3hierChild" presStyleCnt="0"/>
      <dgm:spPr/>
    </dgm:pt>
    <dgm:pt modelId="{42215F62-B14B-4AAF-85AF-38004CEE1B78}" type="pres">
      <dgm:prSet presAssocID="{239B92AD-9A8A-4E49-AC1A-A7B357EC03B9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09F88E88-347F-40BB-B63B-1705E1A75319}" type="pres">
      <dgm:prSet presAssocID="{239B92AD-9A8A-4E49-AC1A-A7B357EC03B9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351AB9E-F91C-44D5-A228-9334D6B66131}" type="pres">
      <dgm:prSet presAssocID="{C6744F1A-33B1-40F6-B0AE-B5038958CC2A}" presName="root2" presStyleCnt="0"/>
      <dgm:spPr/>
    </dgm:pt>
    <dgm:pt modelId="{6FA7A76D-FFC5-4CB7-90D1-9B3BB4E5ED3D}" type="pres">
      <dgm:prSet presAssocID="{C6744F1A-33B1-40F6-B0AE-B5038958CC2A}" presName="LevelTwoTextNode" presStyleLbl="node2" presStyleIdx="1" presStyleCnt="2" custScaleX="101886" custScaleY="619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21AE3C-59AB-4C60-9074-4B349DEBF218}" type="pres">
      <dgm:prSet presAssocID="{C6744F1A-33B1-40F6-B0AE-B5038958CC2A}" presName="level3hierChild" presStyleCnt="0"/>
      <dgm:spPr/>
    </dgm:pt>
  </dgm:ptLst>
  <dgm:cxnLst>
    <dgm:cxn modelId="{062214DF-6782-49B5-B487-2919DA51CA00}" type="presOf" srcId="{6B69F197-1CBB-45B3-888E-FBD856427A5A}" destId="{5BC7B94A-8CDA-4FEF-BE8A-64A7468E902F}" srcOrd="0" destOrd="0" presId="urn:microsoft.com/office/officeart/2005/8/layout/hierarchy2"/>
    <dgm:cxn modelId="{348E9E8A-D01D-49BD-B195-479BCC8F8AE3}" type="presOf" srcId="{7CCBFFFB-2567-463B-9642-FB7575F6CD1C}" destId="{AEE0967A-8DC4-4AAC-A920-B3AC93FEFFDA}" srcOrd="0" destOrd="0" presId="urn:microsoft.com/office/officeart/2005/8/layout/hierarchy2"/>
    <dgm:cxn modelId="{D9BE2959-F4C1-4FCE-AA1B-7BCEF5A5ED1A}" srcId="{6B69F197-1CBB-45B3-888E-FBD856427A5A}" destId="{7CCBFFFB-2567-463B-9642-FB7575F6CD1C}" srcOrd="0" destOrd="0" parTransId="{7EB9D4B2-3F4D-4BCD-B744-77FC4E077461}" sibTransId="{D5A07124-EDF5-4418-A67F-FBBB3655599B}"/>
    <dgm:cxn modelId="{62EEC374-E4E2-4CDA-BD13-5A19C702EE49}" srcId="{7CCBFFFB-2567-463B-9642-FB7575F6CD1C}" destId="{FB391B3C-393A-4AD0-9B4C-E1A36F3FF65A}" srcOrd="0" destOrd="0" parTransId="{35FA8200-D6EE-4744-A8C8-7F6193443A7A}" sibTransId="{1FD0DFFE-F41A-4B08-AB44-F45889F4A072}"/>
    <dgm:cxn modelId="{2A9E44FC-60B6-4932-9E0F-9EC46F268DF4}" type="presOf" srcId="{35FA8200-D6EE-4744-A8C8-7F6193443A7A}" destId="{1D63913C-7145-43D7-86B0-FE31ADC3DCDE}" srcOrd="1" destOrd="0" presId="urn:microsoft.com/office/officeart/2005/8/layout/hierarchy2"/>
    <dgm:cxn modelId="{C2C7066E-FAD6-42AD-B6D7-55BB4A5E8134}" type="presOf" srcId="{239B92AD-9A8A-4E49-AC1A-A7B357EC03B9}" destId="{09F88E88-347F-40BB-B63B-1705E1A75319}" srcOrd="1" destOrd="0" presId="urn:microsoft.com/office/officeart/2005/8/layout/hierarchy2"/>
    <dgm:cxn modelId="{6C3F715E-3BB8-4079-8869-4C43418DE068}" srcId="{7CCBFFFB-2567-463B-9642-FB7575F6CD1C}" destId="{C6744F1A-33B1-40F6-B0AE-B5038958CC2A}" srcOrd="1" destOrd="0" parTransId="{239B92AD-9A8A-4E49-AC1A-A7B357EC03B9}" sibTransId="{10A54CE8-0FCB-4ED8-8667-C8410D2560A7}"/>
    <dgm:cxn modelId="{DB963E67-3472-4C9D-8908-443B60CCE38E}" type="presOf" srcId="{35FA8200-D6EE-4744-A8C8-7F6193443A7A}" destId="{CC6510F3-B05F-4FFA-BDFD-07787EB8D82B}" srcOrd="0" destOrd="0" presId="urn:microsoft.com/office/officeart/2005/8/layout/hierarchy2"/>
    <dgm:cxn modelId="{AA66452F-18A8-4883-8E50-A895138E5DBB}" type="presOf" srcId="{FB391B3C-393A-4AD0-9B4C-E1A36F3FF65A}" destId="{D2D9CF4D-6B9C-4456-8E1D-C77941995C52}" srcOrd="0" destOrd="0" presId="urn:microsoft.com/office/officeart/2005/8/layout/hierarchy2"/>
    <dgm:cxn modelId="{CDA89489-9C49-46F1-96BC-A3D8DE66997F}" type="presOf" srcId="{239B92AD-9A8A-4E49-AC1A-A7B357EC03B9}" destId="{42215F62-B14B-4AAF-85AF-38004CEE1B78}" srcOrd="0" destOrd="0" presId="urn:microsoft.com/office/officeart/2005/8/layout/hierarchy2"/>
    <dgm:cxn modelId="{F4192E2C-93D9-4C85-AA04-3261D6D61123}" type="presOf" srcId="{C6744F1A-33B1-40F6-B0AE-B5038958CC2A}" destId="{6FA7A76D-FFC5-4CB7-90D1-9B3BB4E5ED3D}" srcOrd="0" destOrd="0" presId="urn:microsoft.com/office/officeart/2005/8/layout/hierarchy2"/>
    <dgm:cxn modelId="{7DAF8616-7726-4139-84FB-2D63FE95A02F}" type="presParOf" srcId="{5BC7B94A-8CDA-4FEF-BE8A-64A7468E902F}" destId="{D6BF3FCD-730A-4004-8FA3-2EC36587B61A}" srcOrd="0" destOrd="0" presId="urn:microsoft.com/office/officeart/2005/8/layout/hierarchy2"/>
    <dgm:cxn modelId="{5733B76A-B08B-4720-9341-D720E10B535A}" type="presParOf" srcId="{D6BF3FCD-730A-4004-8FA3-2EC36587B61A}" destId="{AEE0967A-8DC4-4AAC-A920-B3AC93FEFFDA}" srcOrd="0" destOrd="0" presId="urn:microsoft.com/office/officeart/2005/8/layout/hierarchy2"/>
    <dgm:cxn modelId="{9062C395-54FD-4E66-A52A-0A03C4D0E2E8}" type="presParOf" srcId="{D6BF3FCD-730A-4004-8FA3-2EC36587B61A}" destId="{51BEFEA2-7999-4DC9-B0C7-EF59CB730DAA}" srcOrd="1" destOrd="0" presId="urn:microsoft.com/office/officeart/2005/8/layout/hierarchy2"/>
    <dgm:cxn modelId="{E498FA0B-0546-4D32-AD4C-C362897AF6BC}" type="presParOf" srcId="{51BEFEA2-7999-4DC9-B0C7-EF59CB730DAA}" destId="{CC6510F3-B05F-4FFA-BDFD-07787EB8D82B}" srcOrd="0" destOrd="0" presId="urn:microsoft.com/office/officeart/2005/8/layout/hierarchy2"/>
    <dgm:cxn modelId="{9E571266-2EB8-4AF3-BE48-2AE99CF4F77F}" type="presParOf" srcId="{CC6510F3-B05F-4FFA-BDFD-07787EB8D82B}" destId="{1D63913C-7145-43D7-86B0-FE31ADC3DCDE}" srcOrd="0" destOrd="0" presId="urn:microsoft.com/office/officeart/2005/8/layout/hierarchy2"/>
    <dgm:cxn modelId="{0D9E59A3-5D8D-4FB1-8660-62A6B104109E}" type="presParOf" srcId="{51BEFEA2-7999-4DC9-B0C7-EF59CB730DAA}" destId="{8BE4D02C-3E35-4390-AA50-A545C9B34325}" srcOrd="1" destOrd="0" presId="urn:microsoft.com/office/officeart/2005/8/layout/hierarchy2"/>
    <dgm:cxn modelId="{89D9E017-1C79-4A3D-8A48-ED442EF6A98D}" type="presParOf" srcId="{8BE4D02C-3E35-4390-AA50-A545C9B34325}" destId="{D2D9CF4D-6B9C-4456-8E1D-C77941995C52}" srcOrd="0" destOrd="0" presId="urn:microsoft.com/office/officeart/2005/8/layout/hierarchy2"/>
    <dgm:cxn modelId="{845F5011-572C-4A93-A13A-D0A3AFE163DB}" type="presParOf" srcId="{8BE4D02C-3E35-4390-AA50-A545C9B34325}" destId="{95EA7F07-826A-4168-B622-98C134172E49}" srcOrd="1" destOrd="0" presId="urn:microsoft.com/office/officeart/2005/8/layout/hierarchy2"/>
    <dgm:cxn modelId="{6B1B9828-C0E0-4B67-B952-FC63B45A8481}" type="presParOf" srcId="{51BEFEA2-7999-4DC9-B0C7-EF59CB730DAA}" destId="{42215F62-B14B-4AAF-85AF-38004CEE1B78}" srcOrd="2" destOrd="0" presId="urn:microsoft.com/office/officeart/2005/8/layout/hierarchy2"/>
    <dgm:cxn modelId="{A5770477-6F6F-4859-8B8F-9A9CE950581A}" type="presParOf" srcId="{42215F62-B14B-4AAF-85AF-38004CEE1B78}" destId="{09F88E88-347F-40BB-B63B-1705E1A75319}" srcOrd="0" destOrd="0" presId="urn:microsoft.com/office/officeart/2005/8/layout/hierarchy2"/>
    <dgm:cxn modelId="{84B19FF9-5BF1-45F7-901A-1935399D86D3}" type="presParOf" srcId="{51BEFEA2-7999-4DC9-B0C7-EF59CB730DAA}" destId="{0351AB9E-F91C-44D5-A228-9334D6B66131}" srcOrd="3" destOrd="0" presId="urn:microsoft.com/office/officeart/2005/8/layout/hierarchy2"/>
    <dgm:cxn modelId="{53C78FB6-0357-43CA-9B29-CF30FC7D8356}" type="presParOf" srcId="{0351AB9E-F91C-44D5-A228-9334D6B66131}" destId="{6FA7A76D-FFC5-4CB7-90D1-9B3BB4E5ED3D}" srcOrd="0" destOrd="0" presId="urn:microsoft.com/office/officeart/2005/8/layout/hierarchy2"/>
    <dgm:cxn modelId="{9B1C5E7F-6332-463A-96D0-9116C716C276}" type="presParOf" srcId="{0351AB9E-F91C-44D5-A228-9334D6B66131}" destId="{9521AE3C-59AB-4C60-9074-4B349DEBF2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9F197-1CBB-45B3-888E-FBD856427A5A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CCBFFFB-2567-463B-9642-FB7575F6CD1C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补偿代偿</a:t>
          </a:r>
          <a:endParaRPr lang="zh-CN" altLang="en-US" sz="3600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7EB9D4B2-3F4D-4BCD-B744-77FC4E077461}" type="parTrans" cxnId="{D9BE2959-F4C1-4FCE-AA1B-7BCEF5A5ED1A}">
      <dgm:prSet/>
      <dgm:spPr/>
      <dgm:t>
        <a:bodyPr/>
        <a:lstStyle/>
        <a:p>
          <a:endParaRPr lang="zh-CN" altLang="en-US"/>
        </a:p>
      </dgm:t>
    </dgm:pt>
    <dgm:pt modelId="{D5A07124-EDF5-4418-A67F-FBBB3655599B}" type="sibTrans" cxnId="{D9BE2959-F4C1-4FCE-AA1B-7BCEF5A5ED1A}">
      <dgm:prSet/>
      <dgm:spPr/>
      <dgm:t>
        <a:bodyPr/>
        <a:lstStyle/>
        <a:p>
          <a:endParaRPr lang="zh-CN" altLang="en-US"/>
        </a:p>
      </dgm:t>
    </dgm:pt>
    <dgm:pt modelId="{FB391B3C-393A-4AD0-9B4C-E1A36F3FF65A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基层就业补偿代偿</a:t>
          </a:r>
          <a:endParaRPr lang="en-US" altLang="zh-CN" sz="28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35FA8200-D6EE-4744-A8C8-7F6193443A7A}" type="parTrans" cxnId="{62EEC374-E4E2-4CDA-BD13-5A19C702EE49}">
      <dgm:prSet/>
      <dgm:spPr/>
      <dgm:t>
        <a:bodyPr/>
        <a:lstStyle/>
        <a:p>
          <a:endParaRPr lang="zh-CN" altLang="en-US"/>
        </a:p>
      </dgm:t>
    </dgm:pt>
    <dgm:pt modelId="{1FD0DFFE-F41A-4B08-AB44-F45889F4A072}" type="sibTrans" cxnId="{62EEC374-E4E2-4CDA-BD13-5A19C702EE49}">
      <dgm:prSet/>
      <dgm:spPr/>
      <dgm:t>
        <a:bodyPr/>
        <a:lstStyle/>
        <a:p>
          <a:endParaRPr lang="zh-CN" altLang="en-US"/>
        </a:p>
      </dgm:t>
    </dgm:pt>
    <dgm:pt modelId="{C6744F1A-33B1-40F6-B0AE-B5038958CC2A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服兵役补偿代偿</a:t>
          </a:r>
          <a:endParaRPr lang="zh-CN" altLang="en-US" sz="28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239B92AD-9A8A-4E49-AC1A-A7B357EC03B9}" type="parTrans" cxnId="{6C3F715E-3BB8-4079-8869-4C43418DE068}">
      <dgm:prSet/>
      <dgm:spPr/>
      <dgm:t>
        <a:bodyPr/>
        <a:lstStyle/>
        <a:p>
          <a:endParaRPr lang="zh-CN" altLang="en-US"/>
        </a:p>
      </dgm:t>
    </dgm:pt>
    <dgm:pt modelId="{10A54CE8-0FCB-4ED8-8667-C8410D2560A7}" type="sibTrans" cxnId="{6C3F715E-3BB8-4079-8869-4C43418DE068}">
      <dgm:prSet/>
      <dgm:spPr/>
      <dgm:t>
        <a:bodyPr/>
        <a:lstStyle/>
        <a:p>
          <a:endParaRPr lang="zh-CN" altLang="en-US"/>
        </a:p>
      </dgm:t>
    </dgm:pt>
    <dgm:pt modelId="{5BC7B94A-8CDA-4FEF-BE8A-64A7468E902F}" type="pres">
      <dgm:prSet presAssocID="{6B69F197-1CBB-45B3-888E-FBD856427A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BF3FCD-730A-4004-8FA3-2EC36587B61A}" type="pres">
      <dgm:prSet presAssocID="{7CCBFFFB-2567-463B-9642-FB7575F6CD1C}" presName="root1" presStyleCnt="0"/>
      <dgm:spPr/>
    </dgm:pt>
    <dgm:pt modelId="{AEE0967A-8DC4-4AAC-A920-B3AC93FEFFDA}" type="pres">
      <dgm:prSet presAssocID="{7CCBFFFB-2567-463B-9642-FB7575F6CD1C}" presName="LevelOneTextNode" presStyleLbl="node0" presStyleIdx="0" presStyleCnt="1" custScaleY="561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BEFEA2-7999-4DC9-B0C7-EF59CB730DAA}" type="pres">
      <dgm:prSet presAssocID="{7CCBFFFB-2567-463B-9642-FB7575F6CD1C}" presName="level2hierChild" presStyleCnt="0"/>
      <dgm:spPr/>
    </dgm:pt>
    <dgm:pt modelId="{CC6510F3-B05F-4FFA-BDFD-07787EB8D82B}" type="pres">
      <dgm:prSet presAssocID="{35FA8200-D6EE-4744-A8C8-7F6193443A7A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1D63913C-7145-43D7-86B0-FE31ADC3DCDE}" type="pres">
      <dgm:prSet presAssocID="{35FA8200-D6EE-4744-A8C8-7F6193443A7A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8BE4D02C-3E35-4390-AA50-A545C9B34325}" type="pres">
      <dgm:prSet presAssocID="{FB391B3C-393A-4AD0-9B4C-E1A36F3FF65A}" presName="root2" presStyleCnt="0"/>
      <dgm:spPr/>
    </dgm:pt>
    <dgm:pt modelId="{D2D9CF4D-6B9C-4456-8E1D-C77941995C52}" type="pres">
      <dgm:prSet presAssocID="{FB391B3C-393A-4AD0-9B4C-E1A36F3FF65A}" presName="LevelTwoTextNode" presStyleLbl="node2" presStyleIdx="0" presStyleCnt="2" custScaleY="57029" custLinFactNeighborX="-246" custLinFactNeighborY="-1956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EA7F07-826A-4168-B622-98C134172E49}" type="pres">
      <dgm:prSet presAssocID="{FB391B3C-393A-4AD0-9B4C-E1A36F3FF65A}" presName="level3hierChild" presStyleCnt="0"/>
      <dgm:spPr/>
    </dgm:pt>
    <dgm:pt modelId="{42215F62-B14B-4AAF-85AF-38004CEE1B78}" type="pres">
      <dgm:prSet presAssocID="{239B92AD-9A8A-4E49-AC1A-A7B357EC03B9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09F88E88-347F-40BB-B63B-1705E1A75319}" type="pres">
      <dgm:prSet presAssocID="{239B92AD-9A8A-4E49-AC1A-A7B357EC03B9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351AB9E-F91C-44D5-A228-9334D6B66131}" type="pres">
      <dgm:prSet presAssocID="{C6744F1A-33B1-40F6-B0AE-B5038958CC2A}" presName="root2" presStyleCnt="0"/>
      <dgm:spPr/>
    </dgm:pt>
    <dgm:pt modelId="{6FA7A76D-FFC5-4CB7-90D1-9B3BB4E5ED3D}" type="pres">
      <dgm:prSet presAssocID="{C6744F1A-33B1-40F6-B0AE-B5038958CC2A}" presName="LevelTwoTextNode" presStyleLbl="node2" presStyleIdx="1" presStyleCnt="2" custScaleX="101886" custScaleY="619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21AE3C-59AB-4C60-9074-4B349DEBF218}" type="pres">
      <dgm:prSet presAssocID="{C6744F1A-33B1-40F6-B0AE-B5038958CC2A}" presName="level3hierChild" presStyleCnt="0"/>
      <dgm:spPr/>
    </dgm:pt>
  </dgm:ptLst>
  <dgm:cxnLst>
    <dgm:cxn modelId="{D7B3309F-A4B9-43CF-B56C-6845F0008C59}" type="presOf" srcId="{35FA8200-D6EE-4744-A8C8-7F6193443A7A}" destId="{1D63913C-7145-43D7-86B0-FE31ADC3DCDE}" srcOrd="1" destOrd="0" presId="urn:microsoft.com/office/officeart/2005/8/layout/hierarchy2"/>
    <dgm:cxn modelId="{629B2447-2F9B-4ACB-98B6-57CCC94AD15B}" type="presOf" srcId="{239B92AD-9A8A-4E49-AC1A-A7B357EC03B9}" destId="{09F88E88-347F-40BB-B63B-1705E1A75319}" srcOrd="1" destOrd="0" presId="urn:microsoft.com/office/officeart/2005/8/layout/hierarchy2"/>
    <dgm:cxn modelId="{E5188C0A-1011-40EC-9F90-E2CBEF10DE4E}" type="presOf" srcId="{35FA8200-D6EE-4744-A8C8-7F6193443A7A}" destId="{CC6510F3-B05F-4FFA-BDFD-07787EB8D82B}" srcOrd="0" destOrd="0" presId="urn:microsoft.com/office/officeart/2005/8/layout/hierarchy2"/>
    <dgm:cxn modelId="{1DCFDFA9-F811-4323-A65E-52C9FDDD1126}" type="presOf" srcId="{239B92AD-9A8A-4E49-AC1A-A7B357EC03B9}" destId="{42215F62-B14B-4AAF-85AF-38004CEE1B78}" srcOrd="0" destOrd="0" presId="urn:microsoft.com/office/officeart/2005/8/layout/hierarchy2"/>
    <dgm:cxn modelId="{58E89C3F-8892-4D35-AFAD-BBC513385107}" type="presOf" srcId="{FB391B3C-393A-4AD0-9B4C-E1A36F3FF65A}" destId="{D2D9CF4D-6B9C-4456-8E1D-C77941995C52}" srcOrd="0" destOrd="0" presId="urn:microsoft.com/office/officeart/2005/8/layout/hierarchy2"/>
    <dgm:cxn modelId="{D9BE2959-F4C1-4FCE-AA1B-7BCEF5A5ED1A}" srcId="{6B69F197-1CBB-45B3-888E-FBD856427A5A}" destId="{7CCBFFFB-2567-463B-9642-FB7575F6CD1C}" srcOrd="0" destOrd="0" parTransId="{7EB9D4B2-3F4D-4BCD-B744-77FC4E077461}" sibTransId="{D5A07124-EDF5-4418-A67F-FBBB3655599B}"/>
    <dgm:cxn modelId="{62EEC374-E4E2-4CDA-BD13-5A19C702EE49}" srcId="{7CCBFFFB-2567-463B-9642-FB7575F6CD1C}" destId="{FB391B3C-393A-4AD0-9B4C-E1A36F3FF65A}" srcOrd="0" destOrd="0" parTransId="{35FA8200-D6EE-4744-A8C8-7F6193443A7A}" sibTransId="{1FD0DFFE-F41A-4B08-AB44-F45889F4A072}"/>
    <dgm:cxn modelId="{6C3F715E-3BB8-4079-8869-4C43418DE068}" srcId="{7CCBFFFB-2567-463B-9642-FB7575F6CD1C}" destId="{C6744F1A-33B1-40F6-B0AE-B5038958CC2A}" srcOrd="1" destOrd="0" parTransId="{239B92AD-9A8A-4E49-AC1A-A7B357EC03B9}" sibTransId="{10A54CE8-0FCB-4ED8-8667-C8410D2560A7}"/>
    <dgm:cxn modelId="{3A747712-2590-42CF-BDDB-845BF508E417}" type="presOf" srcId="{7CCBFFFB-2567-463B-9642-FB7575F6CD1C}" destId="{AEE0967A-8DC4-4AAC-A920-B3AC93FEFFDA}" srcOrd="0" destOrd="0" presId="urn:microsoft.com/office/officeart/2005/8/layout/hierarchy2"/>
    <dgm:cxn modelId="{2CAACE51-B6EC-459F-97A9-662D8B0FFC52}" type="presOf" srcId="{6B69F197-1CBB-45B3-888E-FBD856427A5A}" destId="{5BC7B94A-8CDA-4FEF-BE8A-64A7468E902F}" srcOrd="0" destOrd="0" presId="urn:microsoft.com/office/officeart/2005/8/layout/hierarchy2"/>
    <dgm:cxn modelId="{F0DC08EC-2D20-41CA-A80B-9635049DAF0B}" type="presOf" srcId="{C6744F1A-33B1-40F6-B0AE-B5038958CC2A}" destId="{6FA7A76D-FFC5-4CB7-90D1-9B3BB4E5ED3D}" srcOrd="0" destOrd="0" presId="urn:microsoft.com/office/officeart/2005/8/layout/hierarchy2"/>
    <dgm:cxn modelId="{CA49A913-D079-44FD-BDF3-E2AB87D714CA}" type="presParOf" srcId="{5BC7B94A-8CDA-4FEF-BE8A-64A7468E902F}" destId="{D6BF3FCD-730A-4004-8FA3-2EC36587B61A}" srcOrd="0" destOrd="0" presId="urn:microsoft.com/office/officeart/2005/8/layout/hierarchy2"/>
    <dgm:cxn modelId="{C4874EDD-D8FE-4076-BF6A-A94C15933850}" type="presParOf" srcId="{D6BF3FCD-730A-4004-8FA3-2EC36587B61A}" destId="{AEE0967A-8DC4-4AAC-A920-B3AC93FEFFDA}" srcOrd="0" destOrd="0" presId="urn:microsoft.com/office/officeart/2005/8/layout/hierarchy2"/>
    <dgm:cxn modelId="{957C2685-078F-459A-9457-ABADDED9011B}" type="presParOf" srcId="{D6BF3FCD-730A-4004-8FA3-2EC36587B61A}" destId="{51BEFEA2-7999-4DC9-B0C7-EF59CB730DAA}" srcOrd="1" destOrd="0" presId="urn:microsoft.com/office/officeart/2005/8/layout/hierarchy2"/>
    <dgm:cxn modelId="{ED58B9DA-F526-4E92-B5E1-87A4C0E90771}" type="presParOf" srcId="{51BEFEA2-7999-4DC9-B0C7-EF59CB730DAA}" destId="{CC6510F3-B05F-4FFA-BDFD-07787EB8D82B}" srcOrd="0" destOrd="0" presId="urn:microsoft.com/office/officeart/2005/8/layout/hierarchy2"/>
    <dgm:cxn modelId="{3C196247-85F6-48E0-9CE5-2EF3F0C145F9}" type="presParOf" srcId="{CC6510F3-B05F-4FFA-BDFD-07787EB8D82B}" destId="{1D63913C-7145-43D7-86B0-FE31ADC3DCDE}" srcOrd="0" destOrd="0" presId="urn:microsoft.com/office/officeart/2005/8/layout/hierarchy2"/>
    <dgm:cxn modelId="{F4D25E13-7DDD-4AD8-A9E7-2280331DC1E0}" type="presParOf" srcId="{51BEFEA2-7999-4DC9-B0C7-EF59CB730DAA}" destId="{8BE4D02C-3E35-4390-AA50-A545C9B34325}" srcOrd="1" destOrd="0" presId="urn:microsoft.com/office/officeart/2005/8/layout/hierarchy2"/>
    <dgm:cxn modelId="{E8D30708-9A6D-4C74-9DE3-EF0D4E4E4F9B}" type="presParOf" srcId="{8BE4D02C-3E35-4390-AA50-A545C9B34325}" destId="{D2D9CF4D-6B9C-4456-8E1D-C77941995C52}" srcOrd="0" destOrd="0" presId="urn:microsoft.com/office/officeart/2005/8/layout/hierarchy2"/>
    <dgm:cxn modelId="{8A2E4584-039A-4BF1-8CB1-0B42017EC293}" type="presParOf" srcId="{8BE4D02C-3E35-4390-AA50-A545C9B34325}" destId="{95EA7F07-826A-4168-B622-98C134172E49}" srcOrd="1" destOrd="0" presId="urn:microsoft.com/office/officeart/2005/8/layout/hierarchy2"/>
    <dgm:cxn modelId="{5D4794D7-19E1-44BC-88AE-BB0CCC00479B}" type="presParOf" srcId="{51BEFEA2-7999-4DC9-B0C7-EF59CB730DAA}" destId="{42215F62-B14B-4AAF-85AF-38004CEE1B78}" srcOrd="2" destOrd="0" presId="urn:microsoft.com/office/officeart/2005/8/layout/hierarchy2"/>
    <dgm:cxn modelId="{7DA649B5-3689-4866-B254-953F7159C7EB}" type="presParOf" srcId="{42215F62-B14B-4AAF-85AF-38004CEE1B78}" destId="{09F88E88-347F-40BB-B63B-1705E1A75319}" srcOrd="0" destOrd="0" presId="urn:microsoft.com/office/officeart/2005/8/layout/hierarchy2"/>
    <dgm:cxn modelId="{1CC8EB85-3A17-47BF-B7B6-5B1287925770}" type="presParOf" srcId="{51BEFEA2-7999-4DC9-B0C7-EF59CB730DAA}" destId="{0351AB9E-F91C-44D5-A228-9334D6B66131}" srcOrd="3" destOrd="0" presId="urn:microsoft.com/office/officeart/2005/8/layout/hierarchy2"/>
    <dgm:cxn modelId="{29DA2EA3-34EA-4D48-BCC1-6ACA82093B54}" type="presParOf" srcId="{0351AB9E-F91C-44D5-A228-9334D6B66131}" destId="{6FA7A76D-FFC5-4CB7-90D1-9B3BB4E5ED3D}" srcOrd="0" destOrd="0" presId="urn:microsoft.com/office/officeart/2005/8/layout/hierarchy2"/>
    <dgm:cxn modelId="{752F8B5E-2A85-4D66-912C-0B8A8A9A6059}" type="presParOf" srcId="{0351AB9E-F91C-44D5-A228-9334D6B66131}" destId="{9521AE3C-59AB-4C60-9074-4B349DEBF2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B0DE8-972A-4959-8F5F-047B77916E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6847922-2FA7-4367-B78F-E33D927BA699}">
      <dgm:prSet phldrT="[文本]" custT="1"/>
      <dgm:spPr>
        <a:solidFill>
          <a:srgbClr val="C00000"/>
        </a:solidFill>
      </dgm:spPr>
      <dgm:t>
        <a:bodyPr vert="vert" anchor="ctr" anchorCtr="0"/>
        <a:lstStyle/>
        <a:p>
          <a:pPr algn="ctr"/>
          <a:r>
            <a: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服兵役代偿</a:t>
          </a:r>
          <a:endParaRPr lang="zh-CN" altLang="en-US" sz="3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B956504-1D43-424D-88F5-340F766EBE25}" type="parTrans" cxnId="{06B7B048-5E1C-4B80-8550-03D39BA6DDDE}">
      <dgm:prSet/>
      <dgm:spPr/>
      <dgm:t>
        <a:bodyPr/>
        <a:lstStyle/>
        <a:p>
          <a:endParaRPr lang="zh-CN" altLang="en-US"/>
        </a:p>
      </dgm:t>
    </dgm:pt>
    <dgm:pt modelId="{0E59B2A4-18FD-4436-9892-0A4DC49370CA}" type="sibTrans" cxnId="{06B7B048-5E1C-4B80-8550-03D39BA6DDDE}">
      <dgm:prSet/>
      <dgm:spPr/>
      <dgm:t>
        <a:bodyPr/>
        <a:lstStyle/>
        <a:p>
          <a:endParaRPr lang="zh-CN" altLang="en-US"/>
        </a:p>
      </dgm:t>
    </dgm:pt>
    <dgm:pt modelId="{2D6DFD06-42E7-40BE-850C-E9E938593C8B}">
      <dgm:prSet phldrT="[文本]" custT="1"/>
      <dgm:spPr>
        <a:solidFill>
          <a:schemeClr val="bg2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</a:rPr>
            <a:t>在校生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D565FB70-5A5A-41CC-89EC-4A9A1171995D}" type="parTrans" cxnId="{C4947927-30C5-4CD4-B50E-B1A3CBC42811}">
      <dgm:prSet/>
      <dgm:spPr/>
      <dgm:t>
        <a:bodyPr/>
        <a:lstStyle/>
        <a:p>
          <a:endParaRPr lang="zh-CN" altLang="en-US"/>
        </a:p>
      </dgm:t>
    </dgm:pt>
    <dgm:pt modelId="{18582DFA-0517-47E2-B068-161F8545BCA4}" type="sibTrans" cxnId="{C4947927-30C5-4CD4-B50E-B1A3CBC42811}">
      <dgm:prSet/>
      <dgm:spPr/>
      <dgm:t>
        <a:bodyPr/>
        <a:lstStyle/>
        <a:p>
          <a:endParaRPr lang="zh-CN" altLang="en-US"/>
        </a:p>
      </dgm:t>
    </dgm:pt>
    <dgm:pt modelId="{EDCE20D2-6D4B-43A9-BC20-2A52761AB57B}">
      <dgm:prSet phldrT="[文本]" custT="1"/>
      <dgm:spPr>
        <a:solidFill>
          <a:schemeClr val="bg2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</a:rPr>
            <a:t>毕业生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2260C341-931F-4D03-B36E-0082FDA35F82}" type="parTrans" cxnId="{EEDFA6BD-6108-41D3-91E4-CB180CE3FE2E}">
      <dgm:prSet/>
      <dgm:spPr/>
      <dgm:t>
        <a:bodyPr/>
        <a:lstStyle/>
        <a:p>
          <a:endParaRPr lang="zh-CN" altLang="en-US"/>
        </a:p>
      </dgm:t>
    </dgm:pt>
    <dgm:pt modelId="{1769C9C2-816E-472F-AC3A-9B64FC00B867}" type="sibTrans" cxnId="{EEDFA6BD-6108-41D3-91E4-CB180CE3FE2E}">
      <dgm:prSet/>
      <dgm:spPr/>
      <dgm:t>
        <a:bodyPr/>
        <a:lstStyle/>
        <a:p>
          <a:endParaRPr lang="zh-CN" altLang="en-US"/>
        </a:p>
      </dgm:t>
    </dgm:pt>
    <dgm:pt modelId="{A91A3606-3D92-4C6E-BDE8-818344C44C0A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服义务兵役</a:t>
          </a:r>
          <a:endParaRPr lang="zh-CN" altLang="en-US" dirty="0">
            <a:solidFill>
              <a:schemeClr val="tx1"/>
            </a:solidFill>
          </a:endParaRPr>
        </a:p>
      </dgm:t>
    </dgm:pt>
    <dgm:pt modelId="{85CD4B83-6282-4D45-9AE0-38253BAE846A}" type="parTrans" cxnId="{2E20F713-14DB-4181-A42C-BEDD87386863}">
      <dgm:prSet/>
      <dgm:spPr/>
      <dgm:t>
        <a:bodyPr/>
        <a:lstStyle/>
        <a:p>
          <a:endParaRPr lang="zh-CN" altLang="en-US"/>
        </a:p>
      </dgm:t>
    </dgm:pt>
    <dgm:pt modelId="{518C8C6D-7198-4476-9318-CC1344B7E4B9}" type="sibTrans" cxnId="{2E20F713-14DB-4181-A42C-BEDD87386863}">
      <dgm:prSet/>
      <dgm:spPr/>
      <dgm:t>
        <a:bodyPr/>
        <a:lstStyle/>
        <a:p>
          <a:endParaRPr lang="zh-CN" altLang="en-US"/>
        </a:p>
      </dgm:t>
    </dgm:pt>
    <dgm:pt modelId="{60F33B94-77BA-4619-8D65-E9A67AD5893B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退役复学</a:t>
          </a:r>
          <a:endParaRPr lang="zh-CN" altLang="en-US" dirty="0">
            <a:solidFill>
              <a:schemeClr val="tx1"/>
            </a:solidFill>
          </a:endParaRPr>
        </a:p>
      </dgm:t>
    </dgm:pt>
    <dgm:pt modelId="{7952F010-5A08-48C5-BE59-674C41AF14C1}" type="parTrans" cxnId="{CD73C914-D207-4DE2-B025-29768A288F3E}">
      <dgm:prSet/>
      <dgm:spPr/>
      <dgm:t>
        <a:bodyPr/>
        <a:lstStyle/>
        <a:p>
          <a:endParaRPr lang="zh-CN" altLang="en-US"/>
        </a:p>
      </dgm:t>
    </dgm:pt>
    <dgm:pt modelId="{B07D2B30-952D-4919-9477-05170BBB2A8F}" type="sibTrans" cxnId="{CD73C914-D207-4DE2-B025-29768A288F3E}">
      <dgm:prSet/>
      <dgm:spPr/>
      <dgm:t>
        <a:bodyPr/>
        <a:lstStyle/>
        <a:p>
          <a:endParaRPr lang="zh-CN" altLang="en-US"/>
        </a:p>
      </dgm:t>
    </dgm:pt>
    <dgm:pt modelId="{D8E2CFF3-3225-4B1B-BB28-09F2CE782FAD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服义务兵役</a:t>
          </a:r>
          <a:endParaRPr lang="zh-CN" altLang="en-US" dirty="0">
            <a:solidFill>
              <a:schemeClr val="tx1"/>
            </a:solidFill>
          </a:endParaRPr>
        </a:p>
      </dgm:t>
    </dgm:pt>
    <dgm:pt modelId="{C2699DE1-067C-45DF-AD3F-CDAA457B4918}" type="parTrans" cxnId="{65384EE0-2952-4F35-BA58-9E1B5E801449}">
      <dgm:prSet/>
      <dgm:spPr/>
      <dgm:t>
        <a:bodyPr/>
        <a:lstStyle/>
        <a:p>
          <a:endParaRPr lang="zh-CN" altLang="en-US"/>
        </a:p>
      </dgm:t>
    </dgm:pt>
    <dgm:pt modelId="{DD3BC466-E028-4641-B727-4DF42E355893}" type="sibTrans" cxnId="{65384EE0-2952-4F35-BA58-9E1B5E801449}">
      <dgm:prSet/>
      <dgm:spPr/>
      <dgm:t>
        <a:bodyPr/>
        <a:lstStyle/>
        <a:p>
          <a:endParaRPr lang="zh-CN" altLang="en-US"/>
        </a:p>
      </dgm:t>
    </dgm:pt>
    <dgm:pt modelId="{0BE63E91-49B2-4071-B7D1-965D5C48496F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直招士官</a:t>
          </a:r>
          <a:endParaRPr lang="zh-CN" altLang="en-US" dirty="0">
            <a:solidFill>
              <a:schemeClr val="tx1"/>
            </a:solidFill>
          </a:endParaRPr>
        </a:p>
      </dgm:t>
    </dgm:pt>
    <dgm:pt modelId="{89F6EF7D-8310-47D3-87B7-15CB07276FE5}" type="parTrans" cxnId="{7D3D1CE5-C0F4-40A2-B6D9-269B1107A2B9}">
      <dgm:prSet/>
      <dgm:spPr/>
      <dgm:t>
        <a:bodyPr/>
        <a:lstStyle/>
        <a:p>
          <a:endParaRPr lang="zh-CN" altLang="en-US"/>
        </a:p>
      </dgm:t>
    </dgm:pt>
    <dgm:pt modelId="{7BD16526-7BD2-4ED1-831C-A68B7DFE4D4A}" type="sibTrans" cxnId="{7D3D1CE5-C0F4-40A2-B6D9-269B1107A2B9}">
      <dgm:prSet/>
      <dgm:spPr/>
      <dgm:t>
        <a:bodyPr/>
        <a:lstStyle/>
        <a:p>
          <a:endParaRPr lang="zh-CN" altLang="en-US"/>
        </a:p>
      </dgm:t>
    </dgm:pt>
    <dgm:pt modelId="{4DBA01C4-A9A7-4DCD-A481-91E68227CF9E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学费补偿  按已交学费申请</a:t>
          </a:r>
          <a:endParaRPr lang="zh-CN" altLang="en-US" dirty="0">
            <a:solidFill>
              <a:schemeClr val="tx1"/>
            </a:solidFill>
          </a:endParaRPr>
        </a:p>
      </dgm:t>
    </dgm:pt>
    <dgm:pt modelId="{FEB032E4-CDCA-4E20-BF07-20EF80947450}" type="parTrans" cxnId="{A6B3CE85-7369-48D2-926F-591D8E110A21}">
      <dgm:prSet/>
      <dgm:spPr/>
      <dgm:t>
        <a:bodyPr/>
        <a:lstStyle/>
        <a:p>
          <a:endParaRPr lang="zh-CN" altLang="en-US"/>
        </a:p>
      </dgm:t>
    </dgm:pt>
    <dgm:pt modelId="{31509F0B-B48A-484B-9806-6E72CCCD499A}" type="sibTrans" cxnId="{A6B3CE85-7369-48D2-926F-591D8E110A21}">
      <dgm:prSet/>
      <dgm:spPr/>
      <dgm:t>
        <a:bodyPr/>
        <a:lstStyle/>
        <a:p>
          <a:endParaRPr lang="zh-CN" altLang="en-US"/>
        </a:p>
      </dgm:t>
    </dgm:pt>
    <dgm:pt modelId="{E04B433F-D166-44D0-B9D2-9B232029BA43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贷款代偿 离校前签订还款协议</a:t>
          </a:r>
          <a:endParaRPr lang="zh-CN" altLang="en-US" dirty="0">
            <a:solidFill>
              <a:schemeClr val="tx1"/>
            </a:solidFill>
          </a:endParaRPr>
        </a:p>
      </dgm:t>
    </dgm:pt>
    <dgm:pt modelId="{824C0620-9DC1-456E-8930-C204E66BB09F}" type="parTrans" cxnId="{AD05B2F8-67A8-4AC3-86B0-B1AD2C17B915}">
      <dgm:prSet/>
      <dgm:spPr/>
      <dgm:t>
        <a:bodyPr/>
        <a:lstStyle/>
        <a:p>
          <a:endParaRPr lang="zh-CN" altLang="en-US"/>
        </a:p>
      </dgm:t>
    </dgm:pt>
    <dgm:pt modelId="{95ECB738-0D86-4D4F-B20A-D2A1AFF4A9CA}" type="sibTrans" cxnId="{AD05B2F8-67A8-4AC3-86B0-B1AD2C17B915}">
      <dgm:prSet/>
      <dgm:spPr/>
      <dgm:t>
        <a:bodyPr/>
        <a:lstStyle/>
        <a:p>
          <a:endParaRPr lang="zh-CN" altLang="en-US"/>
        </a:p>
      </dgm:t>
    </dgm:pt>
    <dgm:pt modelId="{D9730EA3-4142-413C-A304-4AAA901BD167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学费补偿</a:t>
          </a:r>
          <a:endParaRPr lang="zh-CN" altLang="en-US" dirty="0">
            <a:solidFill>
              <a:schemeClr val="tx1"/>
            </a:solidFill>
          </a:endParaRPr>
        </a:p>
      </dgm:t>
    </dgm:pt>
    <dgm:pt modelId="{A14CD341-3A0B-4CC7-8F1A-F1BC3C54B728}" type="parTrans" cxnId="{906BAD5B-7348-4BFB-97EE-ECE9EBC00F5E}">
      <dgm:prSet/>
      <dgm:spPr/>
      <dgm:t>
        <a:bodyPr/>
        <a:lstStyle/>
        <a:p>
          <a:endParaRPr lang="zh-CN" altLang="en-US"/>
        </a:p>
      </dgm:t>
    </dgm:pt>
    <dgm:pt modelId="{00B744D1-997C-4F1B-9546-8B01CB836721}" type="sibTrans" cxnId="{906BAD5B-7348-4BFB-97EE-ECE9EBC00F5E}">
      <dgm:prSet/>
      <dgm:spPr/>
      <dgm:t>
        <a:bodyPr/>
        <a:lstStyle/>
        <a:p>
          <a:endParaRPr lang="zh-CN" altLang="en-US"/>
        </a:p>
      </dgm:t>
    </dgm:pt>
    <dgm:pt modelId="{276AD186-9076-4492-9E68-4B109713299B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贷款代偿</a:t>
          </a:r>
          <a:endParaRPr lang="zh-CN" altLang="en-US" dirty="0">
            <a:solidFill>
              <a:schemeClr val="tx1"/>
            </a:solidFill>
          </a:endParaRPr>
        </a:p>
      </dgm:t>
    </dgm:pt>
    <dgm:pt modelId="{0E5BA8D9-1AE1-49C2-A549-D84B7FF70E24}" type="parTrans" cxnId="{63C13B79-FD9D-47CE-B161-06D166C0A873}">
      <dgm:prSet/>
      <dgm:spPr/>
      <dgm:t>
        <a:bodyPr/>
        <a:lstStyle/>
        <a:p>
          <a:endParaRPr lang="zh-CN" altLang="en-US"/>
        </a:p>
      </dgm:t>
    </dgm:pt>
    <dgm:pt modelId="{45389C0B-6E1F-4AAE-8C63-BB92E50998ED}" type="sibTrans" cxnId="{63C13B79-FD9D-47CE-B161-06D166C0A873}">
      <dgm:prSet/>
      <dgm:spPr/>
      <dgm:t>
        <a:bodyPr/>
        <a:lstStyle/>
        <a:p>
          <a:endParaRPr lang="zh-CN" altLang="en-US"/>
        </a:p>
      </dgm:t>
    </dgm:pt>
    <dgm:pt modelId="{A1F6076A-7B21-47C8-BBCB-7F0CA6D77675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学费补偿</a:t>
          </a:r>
          <a:endParaRPr lang="zh-CN" altLang="en-US" dirty="0">
            <a:solidFill>
              <a:schemeClr val="tx1"/>
            </a:solidFill>
          </a:endParaRPr>
        </a:p>
      </dgm:t>
    </dgm:pt>
    <dgm:pt modelId="{173D11F7-074F-46A9-921C-0589A684217D}" type="parTrans" cxnId="{F421AF39-05A9-46E2-86D8-F898E420EA2A}">
      <dgm:prSet/>
      <dgm:spPr/>
      <dgm:t>
        <a:bodyPr/>
        <a:lstStyle/>
        <a:p>
          <a:endParaRPr lang="zh-CN" altLang="en-US"/>
        </a:p>
      </dgm:t>
    </dgm:pt>
    <dgm:pt modelId="{4BB07F59-28BD-4ED8-8E62-DE18AE01F53E}" type="sibTrans" cxnId="{F421AF39-05A9-46E2-86D8-F898E420EA2A}">
      <dgm:prSet/>
      <dgm:spPr/>
      <dgm:t>
        <a:bodyPr/>
        <a:lstStyle/>
        <a:p>
          <a:endParaRPr lang="zh-CN" altLang="en-US"/>
        </a:p>
      </dgm:t>
    </dgm:pt>
    <dgm:pt modelId="{EADE798F-E9BA-4A45-886E-870EA942AEB4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贷款代偿</a:t>
          </a:r>
          <a:endParaRPr lang="zh-CN" altLang="en-US" dirty="0">
            <a:solidFill>
              <a:schemeClr val="tx1"/>
            </a:solidFill>
          </a:endParaRPr>
        </a:p>
      </dgm:t>
    </dgm:pt>
    <dgm:pt modelId="{29118F1E-139C-4EFF-9102-4D670A3CB466}" type="parTrans" cxnId="{B54D0657-B372-4140-BAB4-804D0E8D234F}">
      <dgm:prSet/>
      <dgm:spPr/>
      <dgm:t>
        <a:bodyPr/>
        <a:lstStyle/>
        <a:p>
          <a:endParaRPr lang="zh-CN" altLang="en-US"/>
        </a:p>
      </dgm:t>
    </dgm:pt>
    <dgm:pt modelId="{CFDCFD4C-8B9D-43E8-9379-2920F2716E5F}" type="sibTrans" cxnId="{B54D0657-B372-4140-BAB4-804D0E8D234F}">
      <dgm:prSet/>
      <dgm:spPr/>
      <dgm:t>
        <a:bodyPr/>
        <a:lstStyle/>
        <a:p>
          <a:endParaRPr lang="zh-CN" altLang="en-US"/>
        </a:p>
      </dgm:t>
    </dgm:pt>
    <dgm:pt modelId="{9F1EE223-AC62-41C6-8AF9-181AC0B74168}">
      <dgm:prSet/>
      <dgm:spPr>
        <a:solidFill>
          <a:schemeClr val="bg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一次申请学费减免，逐年发放</a:t>
          </a:r>
          <a:endParaRPr lang="zh-CN" altLang="en-US" dirty="0">
            <a:solidFill>
              <a:schemeClr val="tx1"/>
            </a:solidFill>
          </a:endParaRPr>
        </a:p>
      </dgm:t>
    </dgm:pt>
    <dgm:pt modelId="{9D7DBDF0-3385-4DA7-AA1E-BE0D079FE4DE}" type="parTrans" cxnId="{2F21854D-33F3-40BA-9B74-B4F3BFC496ED}">
      <dgm:prSet/>
      <dgm:spPr/>
      <dgm:t>
        <a:bodyPr/>
        <a:lstStyle/>
        <a:p>
          <a:endParaRPr lang="zh-CN" altLang="en-US"/>
        </a:p>
      </dgm:t>
    </dgm:pt>
    <dgm:pt modelId="{697F1D6B-1613-4CC8-BCFF-0692660B8804}" type="sibTrans" cxnId="{2F21854D-33F3-40BA-9B74-B4F3BFC496ED}">
      <dgm:prSet/>
      <dgm:spPr/>
      <dgm:t>
        <a:bodyPr/>
        <a:lstStyle/>
        <a:p>
          <a:endParaRPr lang="zh-CN" altLang="en-US"/>
        </a:p>
      </dgm:t>
    </dgm:pt>
    <dgm:pt modelId="{3665AA20-73B2-4FA0-A181-EBAF641D8398}" type="pres">
      <dgm:prSet presAssocID="{881B0DE8-972A-4959-8F5F-047B77916E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7AFC2EF-4CB3-4740-ACFC-18A526B0C4FB}" type="pres">
      <dgm:prSet presAssocID="{D6847922-2FA7-4367-B78F-E33D927BA699}" presName="root1" presStyleCnt="0"/>
      <dgm:spPr/>
    </dgm:pt>
    <dgm:pt modelId="{92D5FA06-74BB-462C-9784-A759E9D176A7}" type="pres">
      <dgm:prSet presAssocID="{D6847922-2FA7-4367-B78F-E33D927BA699}" presName="LevelOneTextNode" presStyleLbl="node0" presStyleIdx="0" presStyleCnt="1" custScaleY="127267" custLinFactNeighborX="-1067" custLinFactNeighborY="-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7FC1DB1-9844-486B-803B-8C0631CFC734}" type="pres">
      <dgm:prSet presAssocID="{D6847922-2FA7-4367-B78F-E33D927BA699}" presName="level2hierChild" presStyleCnt="0"/>
      <dgm:spPr/>
    </dgm:pt>
    <dgm:pt modelId="{7B24B8DA-01F9-4671-8D01-3ECAD0AA9727}" type="pres">
      <dgm:prSet presAssocID="{D565FB70-5A5A-41CC-89EC-4A9A1171995D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527379D-870F-4522-8B1A-D18F73CBD72B}" type="pres">
      <dgm:prSet presAssocID="{D565FB70-5A5A-41CC-89EC-4A9A1171995D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0D997A92-2FF4-4CE2-B033-9891BB465A09}" type="pres">
      <dgm:prSet presAssocID="{2D6DFD06-42E7-40BE-850C-E9E938593C8B}" presName="root2" presStyleCnt="0"/>
      <dgm:spPr/>
    </dgm:pt>
    <dgm:pt modelId="{BDDEB8AB-19D5-440E-BF1D-A53DD85E7CDB}" type="pres">
      <dgm:prSet presAssocID="{2D6DFD06-42E7-40BE-850C-E9E938593C8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56A7BE-D664-4BA7-A9DF-1EFCBE7EF33B}" type="pres">
      <dgm:prSet presAssocID="{2D6DFD06-42E7-40BE-850C-E9E938593C8B}" presName="level3hierChild" presStyleCnt="0"/>
      <dgm:spPr/>
    </dgm:pt>
    <dgm:pt modelId="{4DCF2A28-6B40-4089-BA5B-34C7C257249D}" type="pres">
      <dgm:prSet presAssocID="{85CD4B83-6282-4D45-9AE0-38253BAE846A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623A9E57-6990-4740-88A1-CD2482049B69}" type="pres">
      <dgm:prSet presAssocID="{85CD4B83-6282-4D45-9AE0-38253BAE846A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BA43FC5B-6A8A-405F-B427-561D70667823}" type="pres">
      <dgm:prSet presAssocID="{A91A3606-3D92-4C6E-BDE8-818344C44C0A}" presName="root2" presStyleCnt="0"/>
      <dgm:spPr/>
    </dgm:pt>
    <dgm:pt modelId="{5DB3DDC7-0704-443F-AF44-7A10CC54E601}" type="pres">
      <dgm:prSet presAssocID="{A91A3606-3D92-4C6E-BDE8-818344C44C0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670D205-76FE-4531-8684-630A2D2BC015}" type="pres">
      <dgm:prSet presAssocID="{A91A3606-3D92-4C6E-BDE8-818344C44C0A}" presName="level3hierChild" presStyleCnt="0"/>
      <dgm:spPr/>
    </dgm:pt>
    <dgm:pt modelId="{A4E8E711-2542-418E-8212-7E6C8CF2A061}" type="pres">
      <dgm:prSet presAssocID="{FEB032E4-CDCA-4E20-BF07-20EF80947450}" presName="conn2-1" presStyleLbl="parChTrans1D4" presStyleIdx="0" presStyleCnt="7"/>
      <dgm:spPr/>
      <dgm:t>
        <a:bodyPr/>
        <a:lstStyle/>
        <a:p>
          <a:endParaRPr lang="zh-CN" altLang="en-US"/>
        </a:p>
      </dgm:t>
    </dgm:pt>
    <dgm:pt modelId="{2BD5D126-CCBC-4AA2-880C-D7B88CC9F97D}" type="pres">
      <dgm:prSet presAssocID="{FEB032E4-CDCA-4E20-BF07-20EF80947450}" presName="connTx" presStyleLbl="parChTrans1D4" presStyleIdx="0" presStyleCnt="7"/>
      <dgm:spPr/>
      <dgm:t>
        <a:bodyPr/>
        <a:lstStyle/>
        <a:p>
          <a:endParaRPr lang="zh-CN" altLang="en-US"/>
        </a:p>
      </dgm:t>
    </dgm:pt>
    <dgm:pt modelId="{733D914D-DC63-40AA-A506-52E2A8F3AB1D}" type="pres">
      <dgm:prSet presAssocID="{4DBA01C4-A9A7-4DCD-A481-91E68227CF9E}" presName="root2" presStyleCnt="0"/>
      <dgm:spPr/>
    </dgm:pt>
    <dgm:pt modelId="{4FEC65AD-8039-49AF-87A3-6B57EEEA54BB}" type="pres">
      <dgm:prSet presAssocID="{4DBA01C4-A9A7-4DCD-A481-91E68227CF9E}" presName="LevelTwoTextNode" presStyleLbl="node4" presStyleIdx="0" presStyleCnt="7" custScaleX="19650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4F2713C-E4B5-49D1-80AD-6F5AC0C3F828}" type="pres">
      <dgm:prSet presAssocID="{4DBA01C4-A9A7-4DCD-A481-91E68227CF9E}" presName="level3hierChild" presStyleCnt="0"/>
      <dgm:spPr/>
    </dgm:pt>
    <dgm:pt modelId="{1AA09E0C-2AB6-4208-A3E6-3BF9B030A9BE}" type="pres">
      <dgm:prSet presAssocID="{824C0620-9DC1-456E-8930-C204E66BB09F}" presName="conn2-1" presStyleLbl="parChTrans1D4" presStyleIdx="1" presStyleCnt="7"/>
      <dgm:spPr/>
      <dgm:t>
        <a:bodyPr/>
        <a:lstStyle/>
        <a:p>
          <a:endParaRPr lang="zh-CN" altLang="en-US"/>
        </a:p>
      </dgm:t>
    </dgm:pt>
    <dgm:pt modelId="{28A55890-5B22-4E93-940F-3016255266C9}" type="pres">
      <dgm:prSet presAssocID="{824C0620-9DC1-456E-8930-C204E66BB09F}" presName="connTx" presStyleLbl="parChTrans1D4" presStyleIdx="1" presStyleCnt="7"/>
      <dgm:spPr/>
      <dgm:t>
        <a:bodyPr/>
        <a:lstStyle/>
        <a:p>
          <a:endParaRPr lang="zh-CN" altLang="en-US"/>
        </a:p>
      </dgm:t>
    </dgm:pt>
    <dgm:pt modelId="{872F968E-4398-4A92-9660-439018A9CD86}" type="pres">
      <dgm:prSet presAssocID="{E04B433F-D166-44D0-B9D2-9B232029BA43}" presName="root2" presStyleCnt="0"/>
      <dgm:spPr/>
    </dgm:pt>
    <dgm:pt modelId="{597826C5-CE78-412D-993D-F7615919DF8A}" type="pres">
      <dgm:prSet presAssocID="{E04B433F-D166-44D0-B9D2-9B232029BA43}" presName="LevelTwoTextNode" presStyleLbl="node4" presStyleIdx="1" presStyleCnt="7" custScaleX="19928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11A14D9-F9F5-4CC4-9298-BC6B6AD392F6}" type="pres">
      <dgm:prSet presAssocID="{E04B433F-D166-44D0-B9D2-9B232029BA43}" presName="level3hierChild" presStyleCnt="0"/>
      <dgm:spPr/>
    </dgm:pt>
    <dgm:pt modelId="{63F29B85-F663-418F-B7CF-13CB0711D564}" type="pres">
      <dgm:prSet presAssocID="{7952F010-5A08-48C5-BE59-674C41AF14C1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8B624675-6771-4DD0-B3A5-ADAF5A0BA83B}" type="pres">
      <dgm:prSet presAssocID="{7952F010-5A08-48C5-BE59-674C41AF14C1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440E6016-C9C8-4D17-BAB0-A715E22C5A23}" type="pres">
      <dgm:prSet presAssocID="{60F33B94-77BA-4619-8D65-E9A67AD5893B}" presName="root2" presStyleCnt="0"/>
      <dgm:spPr/>
    </dgm:pt>
    <dgm:pt modelId="{A0F12D87-50D8-4865-B84F-45B2199AF874}" type="pres">
      <dgm:prSet presAssocID="{60F33B94-77BA-4619-8D65-E9A67AD5893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30093C1-DC3E-4C2E-9AD1-0A93AFA44E08}" type="pres">
      <dgm:prSet presAssocID="{60F33B94-77BA-4619-8D65-E9A67AD5893B}" presName="level3hierChild" presStyleCnt="0"/>
      <dgm:spPr/>
    </dgm:pt>
    <dgm:pt modelId="{4C48E7BD-FCE0-432D-974B-CB729836F7C2}" type="pres">
      <dgm:prSet presAssocID="{9D7DBDF0-3385-4DA7-AA1E-BE0D079FE4DE}" presName="conn2-1" presStyleLbl="parChTrans1D4" presStyleIdx="2" presStyleCnt="7"/>
      <dgm:spPr/>
      <dgm:t>
        <a:bodyPr/>
        <a:lstStyle/>
        <a:p>
          <a:endParaRPr lang="zh-CN" altLang="en-US"/>
        </a:p>
      </dgm:t>
    </dgm:pt>
    <dgm:pt modelId="{FD5B010F-E492-45F4-A319-51F1489B8C6F}" type="pres">
      <dgm:prSet presAssocID="{9D7DBDF0-3385-4DA7-AA1E-BE0D079FE4DE}" presName="connTx" presStyleLbl="parChTrans1D4" presStyleIdx="2" presStyleCnt="7"/>
      <dgm:spPr/>
      <dgm:t>
        <a:bodyPr/>
        <a:lstStyle/>
        <a:p>
          <a:endParaRPr lang="zh-CN" altLang="en-US"/>
        </a:p>
      </dgm:t>
    </dgm:pt>
    <dgm:pt modelId="{F4A31DD9-79D1-4512-92F9-ADAFD2091E62}" type="pres">
      <dgm:prSet presAssocID="{9F1EE223-AC62-41C6-8AF9-181AC0B74168}" presName="root2" presStyleCnt="0"/>
      <dgm:spPr/>
    </dgm:pt>
    <dgm:pt modelId="{B9392B43-C390-45CE-B2D0-AA98B51E11BA}" type="pres">
      <dgm:prSet presAssocID="{9F1EE223-AC62-41C6-8AF9-181AC0B74168}" presName="LevelTwoTextNode" presStyleLbl="node4" presStyleIdx="2" presStyleCnt="7" custScaleX="1992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CA7B4D-EC4E-4F7D-9458-B76FE129B91B}" type="pres">
      <dgm:prSet presAssocID="{9F1EE223-AC62-41C6-8AF9-181AC0B74168}" presName="level3hierChild" presStyleCnt="0"/>
      <dgm:spPr/>
    </dgm:pt>
    <dgm:pt modelId="{13B17FAD-AC41-44C8-BBE5-CE40B3F7ACA4}" type="pres">
      <dgm:prSet presAssocID="{2260C341-931F-4D03-B36E-0082FDA35F8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5F2D32F8-949D-42BE-8F02-28AF2D81ED73}" type="pres">
      <dgm:prSet presAssocID="{2260C341-931F-4D03-B36E-0082FDA35F8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596DA1A5-D27F-480D-A313-CD119AB5F21F}" type="pres">
      <dgm:prSet presAssocID="{EDCE20D2-6D4B-43A9-BC20-2A52761AB57B}" presName="root2" presStyleCnt="0"/>
      <dgm:spPr/>
    </dgm:pt>
    <dgm:pt modelId="{E3824E9A-2D2C-4891-A4C5-641BB10A9E06}" type="pres">
      <dgm:prSet presAssocID="{EDCE20D2-6D4B-43A9-BC20-2A52761AB57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74F1A9-1C63-4480-A32A-FB4242C160E5}" type="pres">
      <dgm:prSet presAssocID="{EDCE20D2-6D4B-43A9-BC20-2A52761AB57B}" presName="level3hierChild" presStyleCnt="0"/>
      <dgm:spPr/>
    </dgm:pt>
    <dgm:pt modelId="{5BE12CA8-40EA-44F0-A0B5-0A1A52EED3B2}" type="pres">
      <dgm:prSet presAssocID="{C2699DE1-067C-45DF-AD3F-CDAA457B4918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F6549A0A-4450-49A2-ADAF-0AE5927CCBFD}" type="pres">
      <dgm:prSet presAssocID="{C2699DE1-067C-45DF-AD3F-CDAA457B4918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CA1A77A1-0691-4DEF-836B-508A363EEF1A}" type="pres">
      <dgm:prSet presAssocID="{D8E2CFF3-3225-4B1B-BB28-09F2CE782FAD}" presName="root2" presStyleCnt="0"/>
      <dgm:spPr/>
    </dgm:pt>
    <dgm:pt modelId="{C8D88D11-22C7-44DE-B073-06049ED3960C}" type="pres">
      <dgm:prSet presAssocID="{D8E2CFF3-3225-4B1B-BB28-09F2CE782FA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0B8ECC-41E3-429E-AF81-92812CC82DCE}" type="pres">
      <dgm:prSet presAssocID="{D8E2CFF3-3225-4B1B-BB28-09F2CE782FAD}" presName="level3hierChild" presStyleCnt="0"/>
      <dgm:spPr/>
    </dgm:pt>
    <dgm:pt modelId="{6BC6C998-2601-4E99-805B-3670B52C87BD}" type="pres">
      <dgm:prSet presAssocID="{A14CD341-3A0B-4CC7-8F1A-F1BC3C54B728}" presName="conn2-1" presStyleLbl="parChTrans1D4" presStyleIdx="3" presStyleCnt="7"/>
      <dgm:spPr/>
      <dgm:t>
        <a:bodyPr/>
        <a:lstStyle/>
        <a:p>
          <a:endParaRPr lang="zh-CN" altLang="en-US"/>
        </a:p>
      </dgm:t>
    </dgm:pt>
    <dgm:pt modelId="{DF8D5558-A67E-4BE1-B4CD-6262C2755B03}" type="pres">
      <dgm:prSet presAssocID="{A14CD341-3A0B-4CC7-8F1A-F1BC3C54B728}" presName="connTx" presStyleLbl="parChTrans1D4" presStyleIdx="3" presStyleCnt="7"/>
      <dgm:spPr/>
      <dgm:t>
        <a:bodyPr/>
        <a:lstStyle/>
        <a:p>
          <a:endParaRPr lang="zh-CN" altLang="en-US"/>
        </a:p>
      </dgm:t>
    </dgm:pt>
    <dgm:pt modelId="{E2A093BB-0E2B-4159-B25A-ABBB350495F7}" type="pres">
      <dgm:prSet presAssocID="{D9730EA3-4142-413C-A304-4AAA901BD167}" presName="root2" presStyleCnt="0"/>
      <dgm:spPr/>
    </dgm:pt>
    <dgm:pt modelId="{91646DF8-435D-4EC9-8451-60EC6CB999D6}" type="pres">
      <dgm:prSet presAssocID="{D9730EA3-4142-413C-A304-4AAA901BD167}" presName="LevelTwoTextNode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8E6AE5-C608-43BA-970E-E32A18E28CAC}" type="pres">
      <dgm:prSet presAssocID="{D9730EA3-4142-413C-A304-4AAA901BD167}" presName="level3hierChild" presStyleCnt="0"/>
      <dgm:spPr/>
    </dgm:pt>
    <dgm:pt modelId="{CE4174A4-5406-404A-BFCB-2D1730D73454}" type="pres">
      <dgm:prSet presAssocID="{0E5BA8D9-1AE1-49C2-A549-D84B7FF70E24}" presName="conn2-1" presStyleLbl="parChTrans1D4" presStyleIdx="4" presStyleCnt="7"/>
      <dgm:spPr/>
      <dgm:t>
        <a:bodyPr/>
        <a:lstStyle/>
        <a:p>
          <a:endParaRPr lang="zh-CN" altLang="en-US"/>
        </a:p>
      </dgm:t>
    </dgm:pt>
    <dgm:pt modelId="{1FCA6218-41A6-45B0-8873-38C89EEFAAB9}" type="pres">
      <dgm:prSet presAssocID="{0E5BA8D9-1AE1-49C2-A549-D84B7FF70E24}" presName="connTx" presStyleLbl="parChTrans1D4" presStyleIdx="4" presStyleCnt="7"/>
      <dgm:spPr/>
      <dgm:t>
        <a:bodyPr/>
        <a:lstStyle/>
        <a:p>
          <a:endParaRPr lang="zh-CN" altLang="en-US"/>
        </a:p>
      </dgm:t>
    </dgm:pt>
    <dgm:pt modelId="{9C7491ED-AED5-4314-A2D0-03AC47C752CB}" type="pres">
      <dgm:prSet presAssocID="{276AD186-9076-4492-9E68-4B109713299B}" presName="root2" presStyleCnt="0"/>
      <dgm:spPr/>
    </dgm:pt>
    <dgm:pt modelId="{9B4A5F27-AC48-4892-8C0F-468E1925CABB}" type="pres">
      <dgm:prSet presAssocID="{276AD186-9076-4492-9E68-4B109713299B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07A19F-ABC0-438E-A570-204AD1101ECB}" type="pres">
      <dgm:prSet presAssocID="{276AD186-9076-4492-9E68-4B109713299B}" presName="level3hierChild" presStyleCnt="0"/>
      <dgm:spPr/>
    </dgm:pt>
    <dgm:pt modelId="{9777D092-D5CF-41B6-A601-39FB7DCE37EB}" type="pres">
      <dgm:prSet presAssocID="{89F6EF7D-8310-47D3-87B7-15CB07276FE5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87F98A2C-D48E-49C0-9E18-7B2F17E41099}" type="pres">
      <dgm:prSet presAssocID="{89F6EF7D-8310-47D3-87B7-15CB07276FE5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9FE574DB-037D-4119-9D30-D903F96CEA1D}" type="pres">
      <dgm:prSet presAssocID="{0BE63E91-49B2-4071-B7D1-965D5C48496F}" presName="root2" presStyleCnt="0"/>
      <dgm:spPr/>
    </dgm:pt>
    <dgm:pt modelId="{EA9722F6-0CA9-4E45-B8EE-1E8CAABE76E0}" type="pres">
      <dgm:prSet presAssocID="{0BE63E91-49B2-4071-B7D1-965D5C48496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8C8FC0-1EDC-4A06-830B-9111AE692FE8}" type="pres">
      <dgm:prSet presAssocID="{0BE63E91-49B2-4071-B7D1-965D5C48496F}" presName="level3hierChild" presStyleCnt="0"/>
      <dgm:spPr/>
    </dgm:pt>
    <dgm:pt modelId="{EDB04B9F-0546-469D-952D-C7A96822520D}" type="pres">
      <dgm:prSet presAssocID="{173D11F7-074F-46A9-921C-0589A684217D}" presName="conn2-1" presStyleLbl="parChTrans1D4" presStyleIdx="5" presStyleCnt="7"/>
      <dgm:spPr/>
      <dgm:t>
        <a:bodyPr/>
        <a:lstStyle/>
        <a:p>
          <a:endParaRPr lang="zh-CN" altLang="en-US"/>
        </a:p>
      </dgm:t>
    </dgm:pt>
    <dgm:pt modelId="{E88F06EB-F239-4C87-99DA-EEEDA8B7C22F}" type="pres">
      <dgm:prSet presAssocID="{173D11F7-074F-46A9-921C-0589A684217D}" presName="connTx" presStyleLbl="parChTrans1D4" presStyleIdx="5" presStyleCnt="7"/>
      <dgm:spPr/>
      <dgm:t>
        <a:bodyPr/>
        <a:lstStyle/>
        <a:p>
          <a:endParaRPr lang="zh-CN" altLang="en-US"/>
        </a:p>
      </dgm:t>
    </dgm:pt>
    <dgm:pt modelId="{F2F1939E-DA95-4F11-9280-450D200CBEA6}" type="pres">
      <dgm:prSet presAssocID="{A1F6076A-7B21-47C8-BBCB-7F0CA6D77675}" presName="root2" presStyleCnt="0"/>
      <dgm:spPr/>
    </dgm:pt>
    <dgm:pt modelId="{6350E7B2-294E-4F13-906D-35CE3D0D7280}" type="pres">
      <dgm:prSet presAssocID="{A1F6076A-7B21-47C8-BBCB-7F0CA6D77675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E710165-5D51-4317-92BB-4660F8A41BAE}" type="pres">
      <dgm:prSet presAssocID="{A1F6076A-7B21-47C8-BBCB-7F0CA6D77675}" presName="level3hierChild" presStyleCnt="0"/>
      <dgm:spPr/>
    </dgm:pt>
    <dgm:pt modelId="{5A6D38D2-E719-4E6D-AA22-9B7CCB5FEA16}" type="pres">
      <dgm:prSet presAssocID="{29118F1E-139C-4EFF-9102-4D670A3CB466}" presName="conn2-1" presStyleLbl="parChTrans1D4" presStyleIdx="6" presStyleCnt="7"/>
      <dgm:spPr/>
      <dgm:t>
        <a:bodyPr/>
        <a:lstStyle/>
        <a:p>
          <a:endParaRPr lang="zh-CN" altLang="en-US"/>
        </a:p>
      </dgm:t>
    </dgm:pt>
    <dgm:pt modelId="{9B7B3C5A-6D95-4B9B-A545-36EFAE4C1306}" type="pres">
      <dgm:prSet presAssocID="{29118F1E-139C-4EFF-9102-4D670A3CB466}" presName="connTx" presStyleLbl="parChTrans1D4" presStyleIdx="6" presStyleCnt="7"/>
      <dgm:spPr/>
      <dgm:t>
        <a:bodyPr/>
        <a:lstStyle/>
        <a:p>
          <a:endParaRPr lang="zh-CN" altLang="en-US"/>
        </a:p>
      </dgm:t>
    </dgm:pt>
    <dgm:pt modelId="{CA8A2678-AACE-45FB-9F91-DABA8E9B19F4}" type="pres">
      <dgm:prSet presAssocID="{EADE798F-E9BA-4A45-886E-870EA942AEB4}" presName="root2" presStyleCnt="0"/>
      <dgm:spPr/>
    </dgm:pt>
    <dgm:pt modelId="{769DAB89-F4EF-41E2-A20D-98391A5F5DDA}" type="pres">
      <dgm:prSet presAssocID="{EADE798F-E9BA-4A45-886E-870EA942AEB4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F457BF-1FA2-4A7E-BA25-DD6C412C770E}" type="pres">
      <dgm:prSet presAssocID="{EADE798F-E9BA-4A45-886E-870EA942AEB4}" presName="level3hierChild" presStyleCnt="0"/>
      <dgm:spPr/>
    </dgm:pt>
  </dgm:ptLst>
  <dgm:cxnLst>
    <dgm:cxn modelId="{7DEF195D-98B4-4150-AFA7-3C9FF7643FA8}" type="presOf" srcId="{C2699DE1-067C-45DF-AD3F-CDAA457B4918}" destId="{F6549A0A-4450-49A2-ADAF-0AE5927CCBFD}" srcOrd="1" destOrd="0" presId="urn:microsoft.com/office/officeart/2008/layout/HorizontalMultiLevelHierarchy"/>
    <dgm:cxn modelId="{F71221C7-355D-4006-8B2A-EC4B10E62E4E}" type="presOf" srcId="{C2699DE1-067C-45DF-AD3F-CDAA457B4918}" destId="{5BE12CA8-40EA-44F0-A0B5-0A1A52EED3B2}" srcOrd="0" destOrd="0" presId="urn:microsoft.com/office/officeart/2008/layout/HorizontalMultiLevelHierarchy"/>
    <dgm:cxn modelId="{4B171DC3-F924-4FE8-9B22-65FE3C421BF2}" type="presOf" srcId="{2260C341-931F-4D03-B36E-0082FDA35F82}" destId="{13B17FAD-AC41-44C8-BBE5-CE40B3F7ACA4}" srcOrd="0" destOrd="0" presId="urn:microsoft.com/office/officeart/2008/layout/HorizontalMultiLevelHierarchy"/>
    <dgm:cxn modelId="{63C13B79-FD9D-47CE-B161-06D166C0A873}" srcId="{D8E2CFF3-3225-4B1B-BB28-09F2CE782FAD}" destId="{276AD186-9076-4492-9E68-4B109713299B}" srcOrd="1" destOrd="0" parTransId="{0E5BA8D9-1AE1-49C2-A549-D84B7FF70E24}" sibTransId="{45389C0B-6E1F-4AAE-8C63-BB92E50998ED}"/>
    <dgm:cxn modelId="{AD05B2F8-67A8-4AC3-86B0-B1AD2C17B915}" srcId="{A91A3606-3D92-4C6E-BDE8-818344C44C0A}" destId="{E04B433F-D166-44D0-B9D2-9B232029BA43}" srcOrd="1" destOrd="0" parTransId="{824C0620-9DC1-456E-8930-C204E66BB09F}" sibTransId="{95ECB738-0D86-4D4F-B20A-D2A1AFF4A9CA}"/>
    <dgm:cxn modelId="{7E47AA71-DA3D-4AF3-A199-05EDDEB5ED29}" type="presOf" srcId="{2260C341-931F-4D03-B36E-0082FDA35F82}" destId="{5F2D32F8-949D-42BE-8F02-28AF2D81ED73}" srcOrd="1" destOrd="0" presId="urn:microsoft.com/office/officeart/2008/layout/HorizontalMultiLevelHierarchy"/>
    <dgm:cxn modelId="{498030EA-937E-45A5-AE45-EA5EF15B6097}" type="presOf" srcId="{D8E2CFF3-3225-4B1B-BB28-09F2CE782FAD}" destId="{C8D88D11-22C7-44DE-B073-06049ED3960C}" srcOrd="0" destOrd="0" presId="urn:microsoft.com/office/officeart/2008/layout/HorizontalMultiLevelHierarchy"/>
    <dgm:cxn modelId="{BC051762-200D-4DEF-8E4D-C3D9F9D30C6F}" type="presOf" srcId="{173D11F7-074F-46A9-921C-0589A684217D}" destId="{E88F06EB-F239-4C87-99DA-EEEDA8B7C22F}" srcOrd="1" destOrd="0" presId="urn:microsoft.com/office/officeart/2008/layout/HorizontalMultiLevelHierarchy"/>
    <dgm:cxn modelId="{B5720390-5449-4A64-AE13-21DFDF257F47}" type="presOf" srcId="{0BE63E91-49B2-4071-B7D1-965D5C48496F}" destId="{EA9722F6-0CA9-4E45-B8EE-1E8CAABE76E0}" srcOrd="0" destOrd="0" presId="urn:microsoft.com/office/officeart/2008/layout/HorizontalMultiLevelHierarchy"/>
    <dgm:cxn modelId="{2E20F713-14DB-4181-A42C-BEDD87386863}" srcId="{2D6DFD06-42E7-40BE-850C-E9E938593C8B}" destId="{A91A3606-3D92-4C6E-BDE8-818344C44C0A}" srcOrd="0" destOrd="0" parTransId="{85CD4B83-6282-4D45-9AE0-38253BAE846A}" sibTransId="{518C8C6D-7198-4476-9318-CC1344B7E4B9}"/>
    <dgm:cxn modelId="{3BACF559-0F1A-4355-9D7D-45C2339189F3}" type="presOf" srcId="{A91A3606-3D92-4C6E-BDE8-818344C44C0A}" destId="{5DB3DDC7-0704-443F-AF44-7A10CC54E601}" srcOrd="0" destOrd="0" presId="urn:microsoft.com/office/officeart/2008/layout/HorizontalMultiLevelHierarchy"/>
    <dgm:cxn modelId="{42A28AD4-6D11-42FC-A17B-BBB993049CEC}" type="presOf" srcId="{E04B433F-D166-44D0-B9D2-9B232029BA43}" destId="{597826C5-CE78-412D-993D-F7615919DF8A}" srcOrd="0" destOrd="0" presId="urn:microsoft.com/office/officeart/2008/layout/HorizontalMultiLevelHierarchy"/>
    <dgm:cxn modelId="{FE563B8A-5B19-4971-8869-BBDC28AFF3E2}" type="presOf" srcId="{FEB032E4-CDCA-4E20-BF07-20EF80947450}" destId="{2BD5D126-CCBC-4AA2-880C-D7B88CC9F97D}" srcOrd="1" destOrd="0" presId="urn:microsoft.com/office/officeart/2008/layout/HorizontalMultiLevelHierarchy"/>
    <dgm:cxn modelId="{A6B3CE85-7369-48D2-926F-591D8E110A21}" srcId="{A91A3606-3D92-4C6E-BDE8-818344C44C0A}" destId="{4DBA01C4-A9A7-4DCD-A481-91E68227CF9E}" srcOrd="0" destOrd="0" parTransId="{FEB032E4-CDCA-4E20-BF07-20EF80947450}" sibTransId="{31509F0B-B48A-484B-9806-6E72CCCD499A}"/>
    <dgm:cxn modelId="{7079825B-A111-4CAB-A378-B3D2DAB50750}" type="presOf" srcId="{2D6DFD06-42E7-40BE-850C-E9E938593C8B}" destId="{BDDEB8AB-19D5-440E-BF1D-A53DD85E7CDB}" srcOrd="0" destOrd="0" presId="urn:microsoft.com/office/officeart/2008/layout/HorizontalMultiLevelHierarchy"/>
    <dgm:cxn modelId="{AC3CA26D-4FF3-45C5-85A0-514931A768F7}" type="presOf" srcId="{EADE798F-E9BA-4A45-886E-870EA942AEB4}" destId="{769DAB89-F4EF-41E2-A20D-98391A5F5DDA}" srcOrd="0" destOrd="0" presId="urn:microsoft.com/office/officeart/2008/layout/HorizontalMultiLevelHierarchy"/>
    <dgm:cxn modelId="{531F82B0-4438-489A-B287-AC427DB43291}" type="presOf" srcId="{A1F6076A-7B21-47C8-BBCB-7F0CA6D77675}" destId="{6350E7B2-294E-4F13-906D-35CE3D0D7280}" srcOrd="0" destOrd="0" presId="urn:microsoft.com/office/officeart/2008/layout/HorizontalMultiLevelHierarchy"/>
    <dgm:cxn modelId="{CB3FCFC7-9699-4AA2-8274-FA494591DCC7}" type="presOf" srcId="{D6847922-2FA7-4367-B78F-E33D927BA699}" destId="{92D5FA06-74BB-462C-9784-A759E9D176A7}" srcOrd="0" destOrd="0" presId="urn:microsoft.com/office/officeart/2008/layout/HorizontalMultiLevelHierarchy"/>
    <dgm:cxn modelId="{C9E1218F-3BFC-4336-A602-A6DA22BE9D66}" type="presOf" srcId="{7952F010-5A08-48C5-BE59-674C41AF14C1}" destId="{8B624675-6771-4DD0-B3A5-ADAF5A0BA83B}" srcOrd="1" destOrd="0" presId="urn:microsoft.com/office/officeart/2008/layout/HorizontalMultiLevelHierarchy"/>
    <dgm:cxn modelId="{25E9F389-E116-4C82-AAFB-DA943282A419}" type="presOf" srcId="{9D7DBDF0-3385-4DA7-AA1E-BE0D079FE4DE}" destId="{4C48E7BD-FCE0-432D-974B-CB729836F7C2}" srcOrd="0" destOrd="0" presId="urn:microsoft.com/office/officeart/2008/layout/HorizontalMultiLevelHierarchy"/>
    <dgm:cxn modelId="{7AADB68D-B281-4EAB-82C8-37E820A7DE07}" type="presOf" srcId="{9F1EE223-AC62-41C6-8AF9-181AC0B74168}" destId="{B9392B43-C390-45CE-B2D0-AA98B51E11BA}" srcOrd="0" destOrd="0" presId="urn:microsoft.com/office/officeart/2008/layout/HorizontalMultiLevelHierarchy"/>
    <dgm:cxn modelId="{A3EDC8EC-5B1B-48E1-BD7C-69F5D355646D}" type="presOf" srcId="{4DBA01C4-A9A7-4DCD-A481-91E68227CF9E}" destId="{4FEC65AD-8039-49AF-87A3-6B57EEEA54BB}" srcOrd="0" destOrd="0" presId="urn:microsoft.com/office/officeart/2008/layout/HorizontalMultiLevelHierarchy"/>
    <dgm:cxn modelId="{02A794EE-32AC-49A3-8741-A24CDD3EEC93}" type="presOf" srcId="{824C0620-9DC1-456E-8930-C204E66BB09F}" destId="{1AA09E0C-2AB6-4208-A3E6-3BF9B030A9BE}" srcOrd="0" destOrd="0" presId="urn:microsoft.com/office/officeart/2008/layout/HorizontalMultiLevelHierarchy"/>
    <dgm:cxn modelId="{B54D0657-B372-4140-BAB4-804D0E8D234F}" srcId="{0BE63E91-49B2-4071-B7D1-965D5C48496F}" destId="{EADE798F-E9BA-4A45-886E-870EA942AEB4}" srcOrd="1" destOrd="0" parTransId="{29118F1E-139C-4EFF-9102-4D670A3CB466}" sibTransId="{CFDCFD4C-8B9D-43E8-9379-2920F2716E5F}"/>
    <dgm:cxn modelId="{E90D01F1-994E-4671-814B-2C3B584CE92D}" type="presOf" srcId="{0E5BA8D9-1AE1-49C2-A549-D84B7FF70E24}" destId="{1FCA6218-41A6-45B0-8873-38C89EEFAAB9}" srcOrd="1" destOrd="0" presId="urn:microsoft.com/office/officeart/2008/layout/HorizontalMultiLevelHierarchy"/>
    <dgm:cxn modelId="{CD73C914-D207-4DE2-B025-29768A288F3E}" srcId="{2D6DFD06-42E7-40BE-850C-E9E938593C8B}" destId="{60F33B94-77BA-4619-8D65-E9A67AD5893B}" srcOrd="1" destOrd="0" parTransId="{7952F010-5A08-48C5-BE59-674C41AF14C1}" sibTransId="{B07D2B30-952D-4919-9477-05170BBB2A8F}"/>
    <dgm:cxn modelId="{845977A2-6640-48EC-9098-E9946AA546BA}" type="presOf" srcId="{276AD186-9076-4492-9E68-4B109713299B}" destId="{9B4A5F27-AC48-4892-8C0F-468E1925CABB}" srcOrd="0" destOrd="0" presId="urn:microsoft.com/office/officeart/2008/layout/HorizontalMultiLevelHierarchy"/>
    <dgm:cxn modelId="{A94B5251-12AE-4B12-BFD3-D63AC914E1FA}" type="presOf" srcId="{A14CD341-3A0B-4CC7-8F1A-F1BC3C54B728}" destId="{6BC6C998-2601-4E99-805B-3670B52C87BD}" srcOrd="0" destOrd="0" presId="urn:microsoft.com/office/officeart/2008/layout/HorizontalMultiLevelHierarchy"/>
    <dgm:cxn modelId="{906BAD5B-7348-4BFB-97EE-ECE9EBC00F5E}" srcId="{D8E2CFF3-3225-4B1B-BB28-09F2CE782FAD}" destId="{D9730EA3-4142-413C-A304-4AAA901BD167}" srcOrd="0" destOrd="0" parTransId="{A14CD341-3A0B-4CC7-8F1A-F1BC3C54B728}" sibTransId="{00B744D1-997C-4F1B-9546-8B01CB836721}"/>
    <dgm:cxn modelId="{9283177C-27B5-4029-8743-C8153812D164}" type="presOf" srcId="{89F6EF7D-8310-47D3-87B7-15CB07276FE5}" destId="{9777D092-D5CF-41B6-A601-39FB7DCE37EB}" srcOrd="0" destOrd="0" presId="urn:microsoft.com/office/officeart/2008/layout/HorizontalMultiLevelHierarchy"/>
    <dgm:cxn modelId="{06B7B048-5E1C-4B80-8550-03D39BA6DDDE}" srcId="{881B0DE8-972A-4959-8F5F-047B77916E93}" destId="{D6847922-2FA7-4367-B78F-E33D927BA699}" srcOrd="0" destOrd="0" parTransId="{0B956504-1D43-424D-88F5-340F766EBE25}" sibTransId="{0E59B2A4-18FD-4436-9892-0A4DC49370CA}"/>
    <dgm:cxn modelId="{FFF31B00-AB69-4B63-B832-70D84B2C0FC7}" type="presOf" srcId="{85CD4B83-6282-4D45-9AE0-38253BAE846A}" destId="{623A9E57-6990-4740-88A1-CD2482049B69}" srcOrd="1" destOrd="0" presId="urn:microsoft.com/office/officeart/2008/layout/HorizontalMultiLevelHierarchy"/>
    <dgm:cxn modelId="{EEDFA6BD-6108-41D3-91E4-CB180CE3FE2E}" srcId="{D6847922-2FA7-4367-B78F-E33D927BA699}" destId="{EDCE20D2-6D4B-43A9-BC20-2A52761AB57B}" srcOrd="1" destOrd="0" parTransId="{2260C341-931F-4D03-B36E-0082FDA35F82}" sibTransId="{1769C9C2-816E-472F-AC3A-9B64FC00B867}"/>
    <dgm:cxn modelId="{7D3D1CE5-C0F4-40A2-B6D9-269B1107A2B9}" srcId="{EDCE20D2-6D4B-43A9-BC20-2A52761AB57B}" destId="{0BE63E91-49B2-4071-B7D1-965D5C48496F}" srcOrd="1" destOrd="0" parTransId="{89F6EF7D-8310-47D3-87B7-15CB07276FE5}" sibTransId="{7BD16526-7BD2-4ED1-831C-A68B7DFE4D4A}"/>
    <dgm:cxn modelId="{ADB110ED-4EEA-42D7-9C30-9A77DB9B0B37}" type="presOf" srcId="{85CD4B83-6282-4D45-9AE0-38253BAE846A}" destId="{4DCF2A28-6B40-4089-BA5B-34C7C257249D}" srcOrd="0" destOrd="0" presId="urn:microsoft.com/office/officeart/2008/layout/HorizontalMultiLevelHierarchy"/>
    <dgm:cxn modelId="{793DBEDB-BB0A-4A91-B0A5-127D3FAEE906}" type="presOf" srcId="{D9730EA3-4142-413C-A304-4AAA901BD167}" destId="{91646DF8-435D-4EC9-8451-60EC6CB999D6}" srcOrd="0" destOrd="0" presId="urn:microsoft.com/office/officeart/2008/layout/HorizontalMultiLevelHierarchy"/>
    <dgm:cxn modelId="{372CE5CC-C247-4AB0-A388-B80202F92CDF}" type="presOf" srcId="{173D11F7-074F-46A9-921C-0589A684217D}" destId="{EDB04B9F-0546-469D-952D-C7A96822520D}" srcOrd="0" destOrd="0" presId="urn:microsoft.com/office/officeart/2008/layout/HorizontalMultiLevelHierarchy"/>
    <dgm:cxn modelId="{3BEB8C19-B829-4EA8-8E51-1C5239E691D8}" type="presOf" srcId="{0E5BA8D9-1AE1-49C2-A549-D84B7FF70E24}" destId="{CE4174A4-5406-404A-BFCB-2D1730D73454}" srcOrd="0" destOrd="0" presId="urn:microsoft.com/office/officeart/2008/layout/HorizontalMultiLevelHierarchy"/>
    <dgm:cxn modelId="{654C4659-9C3D-4FE1-B4C6-0E91D75DD7BF}" type="presOf" srcId="{EDCE20D2-6D4B-43A9-BC20-2A52761AB57B}" destId="{E3824E9A-2D2C-4891-A4C5-641BB10A9E06}" srcOrd="0" destOrd="0" presId="urn:microsoft.com/office/officeart/2008/layout/HorizontalMultiLevelHierarchy"/>
    <dgm:cxn modelId="{12089DDA-D02C-46BE-8437-E85CD6C83C79}" type="presOf" srcId="{D565FB70-5A5A-41CC-89EC-4A9A1171995D}" destId="{7B24B8DA-01F9-4671-8D01-3ECAD0AA9727}" srcOrd="0" destOrd="0" presId="urn:microsoft.com/office/officeart/2008/layout/HorizontalMultiLevelHierarchy"/>
    <dgm:cxn modelId="{1C871FDF-AE3D-42B8-81B0-CDC0DCB4BD01}" type="presOf" srcId="{9D7DBDF0-3385-4DA7-AA1E-BE0D079FE4DE}" destId="{FD5B010F-E492-45F4-A319-51F1489B8C6F}" srcOrd="1" destOrd="0" presId="urn:microsoft.com/office/officeart/2008/layout/HorizontalMultiLevelHierarchy"/>
    <dgm:cxn modelId="{2F21854D-33F3-40BA-9B74-B4F3BFC496ED}" srcId="{60F33B94-77BA-4619-8D65-E9A67AD5893B}" destId="{9F1EE223-AC62-41C6-8AF9-181AC0B74168}" srcOrd="0" destOrd="0" parTransId="{9D7DBDF0-3385-4DA7-AA1E-BE0D079FE4DE}" sibTransId="{697F1D6B-1613-4CC8-BCFF-0692660B8804}"/>
    <dgm:cxn modelId="{F421AF39-05A9-46E2-86D8-F898E420EA2A}" srcId="{0BE63E91-49B2-4071-B7D1-965D5C48496F}" destId="{A1F6076A-7B21-47C8-BBCB-7F0CA6D77675}" srcOrd="0" destOrd="0" parTransId="{173D11F7-074F-46A9-921C-0589A684217D}" sibTransId="{4BB07F59-28BD-4ED8-8E62-DE18AE01F53E}"/>
    <dgm:cxn modelId="{FA741F0C-9432-4806-A9BB-8FC262F7C88B}" type="presOf" srcId="{29118F1E-139C-4EFF-9102-4D670A3CB466}" destId="{5A6D38D2-E719-4E6D-AA22-9B7CCB5FEA16}" srcOrd="0" destOrd="0" presId="urn:microsoft.com/office/officeart/2008/layout/HorizontalMultiLevelHierarchy"/>
    <dgm:cxn modelId="{0FF0CC96-956D-4492-99A6-6BE16460CE73}" type="presOf" srcId="{881B0DE8-972A-4959-8F5F-047B77916E93}" destId="{3665AA20-73B2-4FA0-A181-EBAF641D8398}" srcOrd="0" destOrd="0" presId="urn:microsoft.com/office/officeart/2008/layout/HorizontalMultiLevelHierarchy"/>
    <dgm:cxn modelId="{9B3D9620-6129-4FB2-A51A-EB89E7022B59}" type="presOf" srcId="{29118F1E-139C-4EFF-9102-4D670A3CB466}" destId="{9B7B3C5A-6D95-4B9B-A545-36EFAE4C1306}" srcOrd="1" destOrd="0" presId="urn:microsoft.com/office/officeart/2008/layout/HorizontalMultiLevelHierarchy"/>
    <dgm:cxn modelId="{BE9CF77F-0D3C-4E30-AD02-19718C80B475}" type="presOf" srcId="{89F6EF7D-8310-47D3-87B7-15CB07276FE5}" destId="{87F98A2C-D48E-49C0-9E18-7B2F17E41099}" srcOrd="1" destOrd="0" presId="urn:microsoft.com/office/officeart/2008/layout/HorizontalMultiLevelHierarchy"/>
    <dgm:cxn modelId="{81C3037D-B257-4423-9183-564CDBE4D5CB}" type="presOf" srcId="{FEB032E4-CDCA-4E20-BF07-20EF80947450}" destId="{A4E8E711-2542-418E-8212-7E6C8CF2A061}" srcOrd="0" destOrd="0" presId="urn:microsoft.com/office/officeart/2008/layout/HorizontalMultiLevelHierarchy"/>
    <dgm:cxn modelId="{884C638D-8149-4657-9C61-93674749EFFA}" type="presOf" srcId="{D565FB70-5A5A-41CC-89EC-4A9A1171995D}" destId="{E527379D-870F-4522-8B1A-D18F73CBD72B}" srcOrd="1" destOrd="0" presId="urn:microsoft.com/office/officeart/2008/layout/HorizontalMultiLevelHierarchy"/>
    <dgm:cxn modelId="{C9A2E921-4F8C-40C5-9A22-B2F56ED46FDE}" type="presOf" srcId="{824C0620-9DC1-456E-8930-C204E66BB09F}" destId="{28A55890-5B22-4E93-940F-3016255266C9}" srcOrd="1" destOrd="0" presId="urn:microsoft.com/office/officeart/2008/layout/HorizontalMultiLevelHierarchy"/>
    <dgm:cxn modelId="{7884C94E-F5D7-4E60-8E02-54AAFF2B7CA7}" type="presOf" srcId="{7952F010-5A08-48C5-BE59-674C41AF14C1}" destId="{63F29B85-F663-418F-B7CF-13CB0711D564}" srcOrd="0" destOrd="0" presId="urn:microsoft.com/office/officeart/2008/layout/HorizontalMultiLevelHierarchy"/>
    <dgm:cxn modelId="{65384EE0-2952-4F35-BA58-9E1B5E801449}" srcId="{EDCE20D2-6D4B-43A9-BC20-2A52761AB57B}" destId="{D8E2CFF3-3225-4B1B-BB28-09F2CE782FAD}" srcOrd="0" destOrd="0" parTransId="{C2699DE1-067C-45DF-AD3F-CDAA457B4918}" sibTransId="{DD3BC466-E028-4641-B727-4DF42E355893}"/>
    <dgm:cxn modelId="{C4947927-30C5-4CD4-B50E-B1A3CBC42811}" srcId="{D6847922-2FA7-4367-B78F-E33D927BA699}" destId="{2D6DFD06-42E7-40BE-850C-E9E938593C8B}" srcOrd="0" destOrd="0" parTransId="{D565FB70-5A5A-41CC-89EC-4A9A1171995D}" sibTransId="{18582DFA-0517-47E2-B068-161F8545BCA4}"/>
    <dgm:cxn modelId="{40644BDE-DA62-4C5C-950D-7B9BF6A177CB}" type="presOf" srcId="{60F33B94-77BA-4619-8D65-E9A67AD5893B}" destId="{A0F12D87-50D8-4865-B84F-45B2199AF874}" srcOrd="0" destOrd="0" presId="urn:microsoft.com/office/officeart/2008/layout/HorizontalMultiLevelHierarchy"/>
    <dgm:cxn modelId="{44C8B9A6-BA9F-4789-B133-A4D63AD63A37}" type="presOf" srcId="{A14CD341-3A0B-4CC7-8F1A-F1BC3C54B728}" destId="{DF8D5558-A67E-4BE1-B4CD-6262C2755B03}" srcOrd="1" destOrd="0" presId="urn:microsoft.com/office/officeart/2008/layout/HorizontalMultiLevelHierarchy"/>
    <dgm:cxn modelId="{C5A82EA1-138A-45B4-9C3D-472B10014EA0}" type="presParOf" srcId="{3665AA20-73B2-4FA0-A181-EBAF641D8398}" destId="{17AFC2EF-4CB3-4740-ACFC-18A526B0C4FB}" srcOrd="0" destOrd="0" presId="urn:microsoft.com/office/officeart/2008/layout/HorizontalMultiLevelHierarchy"/>
    <dgm:cxn modelId="{6E887E96-E07B-4BF5-93BA-55CF5FB46A17}" type="presParOf" srcId="{17AFC2EF-4CB3-4740-ACFC-18A526B0C4FB}" destId="{92D5FA06-74BB-462C-9784-A759E9D176A7}" srcOrd="0" destOrd="0" presId="urn:microsoft.com/office/officeart/2008/layout/HorizontalMultiLevelHierarchy"/>
    <dgm:cxn modelId="{711438F8-5C83-443E-9F35-9B85FE824C0B}" type="presParOf" srcId="{17AFC2EF-4CB3-4740-ACFC-18A526B0C4FB}" destId="{67FC1DB1-9844-486B-803B-8C0631CFC734}" srcOrd="1" destOrd="0" presId="urn:microsoft.com/office/officeart/2008/layout/HorizontalMultiLevelHierarchy"/>
    <dgm:cxn modelId="{EC2BCB93-53F9-4A46-AB51-9301FFD82EDC}" type="presParOf" srcId="{67FC1DB1-9844-486B-803B-8C0631CFC734}" destId="{7B24B8DA-01F9-4671-8D01-3ECAD0AA9727}" srcOrd="0" destOrd="0" presId="urn:microsoft.com/office/officeart/2008/layout/HorizontalMultiLevelHierarchy"/>
    <dgm:cxn modelId="{5533B1F7-4BC9-4A9B-A1FF-93E680FCCDE9}" type="presParOf" srcId="{7B24B8DA-01F9-4671-8D01-3ECAD0AA9727}" destId="{E527379D-870F-4522-8B1A-D18F73CBD72B}" srcOrd="0" destOrd="0" presId="urn:microsoft.com/office/officeart/2008/layout/HorizontalMultiLevelHierarchy"/>
    <dgm:cxn modelId="{F91A881A-D05E-4A27-8469-486F250FBE0F}" type="presParOf" srcId="{67FC1DB1-9844-486B-803B-8C0631CFC734}" destId="{0D997A92-2FF4-4CE2-B033-9891BB465A09}" srcOrd="1" destOrd="0" presId="urn:microsoft.com/office/officeart/2008/layout/HorizontalMultiLevelHierarchy"/>
    <dgm:cxn modelId="{D7B74BCE-F843-40DE-9215-2E0419607BB7}" type="presParOf" srcId="{0D997A92-2FF4-4CE2-B033-9891BB465A09}" destId="{BDDEB8AB-19D5-440E-BF1D-A53DD85E7CDB}" srcOrd="0" destOrd="0" presId="urn:microsoft.com/office/officeart/2008/layout/HorizontalMultiLevelHierarchy"/>
    <dgm:cxn modelId="{3B87D4CB-2142-4C19-93D8-317CBE4771F3}" type="presParOf" srcId="{0D997A92-2FF4-4CE2-B033-9891BB465A09}" destId="{A356A7BE-D664-4BA7-A9DF-1EFCBE7EF33B}" srcOrd="1" destOrd="0" presId="urn:microsoft.com/office/officeart/2008/layout/HorizontalMultiLevelHierarchy"/>
    <dgm:cxn modelId="{8A556AF8-1260-415E-80CF-BDE9B657AFA8}" type="presParOf" srcId="{A356A7BE-D664-4BA7-A9DF-1EFCBE7EF33B}" destId="{4DCF2A28-6B40-4089-BA5B-34C7C257249D}" srcOrd="0" destOrd="0" presId="urn:microsoft.com/office/officeart/2008/layout/HorizontalMultiLevelHierarchy"/>
    <dgm:cxn modelId="{9C2363C2-488C-4F32-9103-84EDEDF39224}" type="presParOf" srcId="{4DCF2A28-6B40-4089-BA5B-34C7C257249D}" destId="{623A9E57-6990-4740-88A1-CD2482049B69}" srcOrd="0" destOrd="0" presId="urn:microsoft.com/office/officeart/2008/layout/HorizontalMultiLevelHierarchy"/>
    <dgm:cxn modelId="{14B77911-C699-41BC-B679-FD24B6BF3A10}" type="presParOf" srcId="{A356A7BE-D664-4BA7-A9DF-1EFCBE7EF33B}" destId="{BA43FC5B-6A8A-405F-B427-561D70667823}" srcOrd="1" destOrd="0" presId="urn:microsoft.com/office/officeart/2008/layout/HorizontalMultiLevelHierarchy"/>
    <dgm:cxn modelId="{CE1BF084-68E7-490A-8592-30FB69B456AE}" type="presParOf" srcId="{BA43FC5B-6A8A-405F-B427-561D70667823}" destId="{5DB3DDC7-0704-443F-AF44-7A10CC54E601}" srcOrd="0" destOrd="0" presId="urn:microsoft.com/office/officeart/2008/layout/HorizontalMultiLevelHierarchy"/>
    <dgm:cxn modelId="{E3F968C4-763B-4F2A-AFEC-BE54D089840D}" type="presParOf" srcId="{BA43FC5B-6A8A-405F-B427-561D70667823}" destId="{2670D205-76FE-4531-8684-630A2D2BC015}" srcOrd="1" destOrd="0" presId="urn:microsoft.com/office/officeart/2008/layout/HorizontalMultiLevelHierarchy"/>
    <dgm:cxn modelId="{78F1688F-6505-4092-927E-FE9C72D60676}" type="presParOf" srcId="{2670D205-76FE-4531-8684-630A2D2BC015}" destId="{A4E8E711-2542-418E-8212-7E6C8CF2A061}" srcOrd="0" destOrd="0" presId="urn:microsoft.com/office/officeart/2008/layout/HorizontalMultiLevelHierarchy"/>
    <dgm:cxn modelId="{EFAB5FEB-D57F-48B4-9249-218E2B25E052}" type="presParOf" srcId="{A4E8E711-2542-418E-8212-7E6C8CF2A061}" destId="{2BD5D126-CCBC-4AA2-880C-D7B88CC9F97D}" srcOrd="0" destOrd="0" presId="urn:microsoft.com/office/officeart/2008/layout/HorizontalMultiLevelHierarchy"/>
    <dgm:cxn modelId="{72E2D099-CFA0-4D78-A146-177F280AD49B}" type="presParOf" srcId="{2670D205-76FE-4531-8684-630A2D2BC015}" destId="{733D914D-DC63-40AA-A506-52E2A8F3AB1D}" srcOrd="1" destOrd="0" presId="urn:microsoft.com/office/officeart/2008/layout/HorizontalMultiLevelHierarchy"/>
    <dgm:cxn modelId="{02FB3F67-7A20-447E-83E5-C10038950652}" type="presParOf" srcId="{733D914D-DC63-40AA-A506-52E2A8F3AB1D}" destId="{4FEC65AD-8039-49AF-87A3-6B57EEEA54BB}" srcOrd="0" destOrd="0" presId="urn:microsoft.com/office/officeart/2008/layout/HorizontalMultiLevelHierarchy"/>
    <dgm:cxn modelId="{24B5E0E8-5F2C-4EB2-BE9A-A8FA4BC5BDD6}" type="presParOf" srcId="{733D914D-DC63-40AA-A506-52E2A8F3AB1D}" destId="{D4F2713C-E4B5-49D1-80AD-6F5AC0C3F828}" srcOrd="1" destOrd="0" presId="urn:microsoft.com/office/officeart/2008/layout/HorizontalMultiLevelHierarchy"/>
    <dgm:cxn modelId="{1875AF93-17BF-4CDA-AA53-7BEABA735292}" type="presParOf" srcId="{2670D205-76FE-4531-8684-630A2D2BC015}" destId="{1AA09E0C-2AB6-4208-A3E6-3BF9B030A9BE}" srcOrd="2" destOrd="0" presId="urn:microsoft.com/office/officeart/2008/layout/HorizontalMultiLevelHierarchy"/>
    <dgm:cxn modelId="{EE00F4B4-58A9-4B40-9CDD-848A06A31BEE}" type="presParOf" srcId="{1AA09E0C-2AB6-4208-A3E6-3BF9B030A9BE}" destId="{28A55890-5B22-4E93-940F-3016255266C9}" srcOrd="0" destOrd="0" presId="urn:microsoft.com/office/officeart/2008/layout/HorizontalMultiLevelHierarchy"/>
    <dgm:cxn modelId="{0869FDC7-FD8E-48EE-8A8C-4F30813D38B0}" type="presParOf" srcId="{2670D205-76FE-4531-8684-630A2D2BC015}" destId="{872F968E-4398-4A92-9660-439018A9CD86}" srcOrd="3" destOrd="0" presId="urn:microsoft.com/office/officeart/2008/layout/HorizontalMultiLevelHierarchy"/>
    <dgm:cxn modelId="{F0CDE35C-90A1-4E96-A77D-BAF44E6DCA9B}" type="presParOf" srcId="{872F968E-4398-4A92-9660-439018A9CD86}" destId="{597826C5-CE78-412D-993D-F7615919DF8A}" srcOrd="0" destOrd="0" presId="urn:microsoft.com/office/officeart/2008/layout/HorizontalMultiLevelHierarchy"/>
    <dgm:cxn modelId="{074A20C2-C1FC-4A57-9EE7-B9419FFC8EE2}" type="presParOf" srcId="{872F968E-4398-4A92-9660-439018A9CD86}" destId="{611A14D9-F9F5-4CC4-9298-BC6B6AD392F6}" srcOrd="1" destOrd="0" presId="urn:microsoft.com/office/officeart/2008/layout/HorizontalMultiLevelHierarchy"/>
    <dgm:cxn modelId="{00BB5936-01A8-4175-94C0-3813C83F9E07}" type="presParOf" srcId="{A356A7BE-D664-4BA7-A9DF-1EFCBE7EF33B}" destId="{63F29B85-F663-418F-B7CF-13CB0711D564}" srcOrd="2" destOrd="0" presId="urn:microsoft.com/office/officeart/2008/layout/HorizontalMultiLevelHierarchy"/>
    <dgm:cxn modelId="{05C9C442-5123-440E-9EFD-BFEFD820C15A}" type="presParOf" srcId="{63F29B85-F663-418F-B7CF-13CB0711D564}" destId="{8B624675-6771-4DD0-B3A5-ADAF5A0BA83B}" srcOrd="0" destOrd="0" presId="urn:microsoft.com/office/officeart/2008/layout/HorizontalMultiLevelHierarchy"/>
    <dgm:cxn modelId="{B70AD9AA-C585-4E04-89DA-90976FBBD963}" type="presParOf" srcId="{A356A7BE-D664-4BA7-A9DF-1EFCBE7EF33B}" destId="{440E6016-C9C8-4D17-BAB0-A715E22C5A23}" srcOrd="3" destOrd="0" presId="urn:microsoft.com/office/officeart/2008/layout/HorizontalMultiLevelHierarchy"/>
    <dgm:cxn modelId="{8778E74A-4C16-4C12-BE49-0C98D97796F3}" type="presParOf" srcId="{440E6016-C9C8-4D17-BAB0-A715E22C5A23}" destId="{A0F12D87-50D8-4865-B84F-45B2199AF874}" srcOrd="0" destOrd="0" presId="urn:microsoft.com/office/officeart/2008/layout/HorizontalMultiLevelHierarchy"/>
    <dgm:cxn modelId="{3CB83E6E-0FB5-481D-9005-FB047BD9B6FC}" type="presParOf" srcId="{440E6016-C9C8-4D17-BAB0-A715E22C5A23}" destId="{030093C1-DC3E-4C2E-9AD1-0A93AFA44E08}" srcOrd="1" destOrd="0" presId="urn:microsoft.com/office/officeart/2008/layout/HorizontalMultiLevelHierarchy"/>
    <dgm:cxn modelId="{9E453E4D-CCCD-4AA6-8E86-27DC5B339940}" type="presParOf" srcId="{030093C1-DC3E-4C2E-9AD1-0A93AFA44E08}" destId="{4C48E7BD-FCE0-432D-974B-CB729836F7C2}" srcOrd="0" destOrd="0" presId="urn:microsoft.com/office/officeart/2008/layout/HorizontalMultiLevelHierarchy"/>
    <dgm:cxn modelId="{2B2864E0-78A2-45AE-B61D-15C90FDE408E}" type="presParOf" srcId="{4C48E7BD-FCE0-432D-974B-CB729836F7C2}" destId="{FD5B010F-E492-45F4-A319-51F1489B8C6F}" srcOrd="0" destOrd="0" presId="urn:microsoft.com/office/officeart/2008/layout/HorizontalMultiLevelHierarchy"/>
    <dgm:cxn modelId="{5BDD8729-24C4-4BAC-9AA3-7D4A875EE8AD}" type="presParOf" srcId="{030093C1-DC3E-4C2E-9AD1-0A93AFA44E08}" destId="{F4A31DD9-79D1-4512-92F9-ADAFD2091E62}" srcOrd="1" destOrd="0" presId="urn:microsoft.com/office/officeart/2008/layout/HorizontalMultiLevelHierarchy"/>
    <dgm:cxn modelId="{5CEFA7B2-C9AB-477A-9ADB-B3DAA8290363}" type="presParOf" srcId="{F4A31DD9-79D1-4512-92F9-ADAFD2091E62}" destId="{B9392B43-C390-45CE-B2D0-AA98B51E11BA}" srcOrd="0" destOrd="0" presId="urn:microsoft.com/office/officeart/2008/layout/HorizontalMultiLevelHierarchy"/>
    <dgm:cxn modelId="{63034240-42BC-4BD9-8743-4110EC72F106}" type="presParOf" srcId="{F4A31DD9-79D1-4512-92F9-ADAFD2091E62}" destId="{82CA7B4D-EC4E-4F7D-9458-B76FE129B91B}" srcOrd="1" destOrd="0" presId="urn:microsoft.com/office/officeart/2008/layout/HorizontalMultiLevelHierarchy"/>
    <dgm:cxn modelId="{B4EDFCE9-704C-4F3E-BC49-9C9D470A0156}" type="presParOf" srcId="{67FC1DB1-9844-486B-803B-8C0631CFC734}" destId="{13B17FAD-AC41-44C8-BBE5-CE40B3F7ACA4}" srcOrd="2" destOrd="0" presId="urn:microsoft.com/office/officeart/2008/layout/HorizontalMultiLevelHierarchy"/>
    <dgm:cxn modelId="{242406A5-F821-4F4D-B0FF-DC60FF9A18B2}" type="presParOf" srcId="{13B17FAD-AC41-44C8-BBE5-CE40B3F7ACA4}" destId="{5F2D32F8-949D-42BE-8F02-28AF2D81ED73}" srcOrd="0" destOrd="0" presId="urn:microsoft.com/office/officeart/2008/layout/HorizontalMultiLevelHierarchy"/>
    <dgm:cxn modelId="{60723425-8F53-498E-A407-48BC4A791BB0}" type="presParOf" srcId="{67FC1DB1-9844-486B-803B-8C0631CFC734}" destId="{596DA1A5-D27F-480D-A313-CD119AB5F21F}" srcOrd="3" destOrd="0" presId="urn:microsoft.com/office/officeart/2008/layout/HorizontalMultiLevelHierarchy"/>
    <dgm:cxn modelId="{2E9A10E9-759F-4780-8A27-DE5F006A99C7}" type="presParOf" srcId="{596DA1A5-D27F-480D-A313-CD119AB5F21F}" destId="{E3824E9A-2D2C-4891-A4C5-641BB10A9E06}" srcOrd="0" destOrd="0" presId="urn:microsoft.com/office/officeart/2008/layout/HorizontalMultiLevelHierarchy"/>
    <dgm:cxn modelId="{9941A323-09BE-462C-BCCC-7F2650AD99BD}" type="presParOf" srcId="{596DA1A5-D27F-480D-A313-CD119AB5F21F}" destId="{8274F1A9-1C63-4480-A32A-FB4242C160E5}" srcOrd="1" destOrd="0" presId="urn:microsoft.com/office/officeart/2008/layout/HorizontalMultiLevelHierarchy"/>
    <dgm:cxn modelId="{C0299178-0268-47FB-A5C4-D01E414A7281}" type="presParOf" srcId="{8274F1A9-1C63-4480-A32A-FB4242C160E5}" destId="{5BE12CA8-40EA-44F0-A0B5-0A1A52EED3B2}" srcOrd="0" destOrd="0" presId="urn:microsoft.com/office/officeart/2008/layout/HorizontalMultiLevelHierarchy"/>
    <dgm:cxn modelId="{76EEBF9B-3761-4552-82DF-5B59A81B6E5A}" type="presParOf" srcId="{5BE12CA8-40EA-44F0-A0B5-0A1A52EED3B2}" destId="{F6549A0A-4450-49A2-ADAF-0AE5927CCBFD}" srcOrd="0" destOrd="0" presId="urn:microsoft.com/office/officeart/2008/layout/HorizontalMultiLevelHierarchy"/>
    <dgm:cxn modelId="{7719818F-67B2-4235-83F1-0F9B3A7ED2AA}" type="presParOf" srcId="{8274F1A9-1C63-4480-A32A-FB4242C160E5}" destId="{CA1A77A1-0691-4DEF-836B-508A363EEF1A}" srcOrd="1" destOrd="0" presId="urn:microsoft.com/office/officeart/2008/layout/HorizontalMultiLevelHierarchy"/>
    <dgm:cxn modelId="{DA172730-33A5-4372-9D06-A66D942A0F9B}" type="presParOf" srcId="{CA1A77A1-0691-4DEF-836B-508A363EEF1A}" destId="{C8D88D11-22C7-44DE-B073-06049ED3960C}" srcOrd="0" destOrd="0" presId="urn:microsoft.com/office/officeart/2008/layout/HorizontalMultiLevelHierarchy"/>
    <dgm:cxn modelId="{AC092732-3B8B-4343-B141-C30247B384E9}" type="presParOf" srcId="{CA1A77A1-0691-4DEF-836B-508A363EEF1A}" destId="{FE0B8ECC-41E3-429E-AF81-92812CC82DCE}" srcOrd="1" destOrd="0" presId="urn:microsoft.com/office/officeart/2008/layout/HorizontalMultiLevelHierarchy"/>
    <dgm:cxn modelId="{EC4495EE-BAEE-4330-85A0-F26024F004C7}" type="presParOf" srcId="{FE0B8ECC-41E3-429E-AF81-92812CC82DCE}" destId="{6BC6C998-2601-4E99-805B-3670B52C87BD}" srcOrd="0" destOrd="0" presId="urn:microsoft.com/office/officeart/2008/layout/HorizontalMultiLevelHierarchy"/>
    <dgm:cxn modelId="{FC971F28-4E9D-4E53-B1F5-7D5A9533131D}" type="presParOf" srcId="{6BC6C998-2601-4E99-805B-3670B52C87BD}" destId="{DF8D5558-A67E-4BE1-B4CD-6262C2755B03}" srcOrd="0" destOrd="0" presId="urn:microsoft.com/office/officeart/2008/layout/HorizontalMultiLevelHierarchy"/>
    <dgm:cxn modelId="{DFD061A8-6F0B-464C-BC78-D49F2376E955}" type="presParOf" srcId="{FE0B8ECC-41E3-429E-AF81-92812CC82DCE}" destId="{E2A093BB-0E2B-4159-B25A-ABBB350495F7}" srcOrd="1" destOrd="0" presId="urn:microsoft.com/office/officeart/2008/layout/HorizontalMultiLevelHierarchy"/>
    <dgm:cxn modelId="{41520603-B5DB-4E6C-8FE2-ACAA4D5F8164}" type="presParOf" srcId="{E2A093BB-0E2B-4159-B25A-ABBB350495F7}" destId="{91646DF8-435D-4EC9-8451-60EC6CB999D6}" srcOrd="0" destOrd="0" presId="urn:microsoft.com/office/officeart/2008/layout/HorizontalMultiLevelHierarchy"/>
    <dgm:cxn modelId="{024AABCD-332B-454D-8699-B55F915BB7EB}" type="presParOf" srcId="{E2A093BB-0E2B-4159-B25A-ABBB350495F7}" destId="{188E6AE5-C608-43BA-970E-E32A18E28CAC}" srcOrd="1" destOrd="0" presId="urn:microsoft.com/office/officeart/2008/layout/HorizontalMultiLevelHierarchy"/>
    <dgm:cxn modelId="{8BDB83FB-494F-4ADF-9E8C-958C330B25C0}" type="presParOf" srcId="{FE0B8ECC-41E3-429E-AF81-92812CC82DCE}" destId="{CE4174A4-5406-404A-BFCB-2D1730D73454}" srcOrd="2" destOrd="0" presId="urn:microsoft.com/office/officeart/2008/layout/HorizontalMultiLevelHierarchy"/>
    <dgm:cxn modelId="{4126E19F-CEAB-450B-85B9-2D507F3B9E0D}" type="presParOf" srcId="{CE4174A4-5406-404A-BFCB-2D1730D73454}" destId="{1FCA6218-41A6-45B0-8873-38C89EEFAAB9}" srcOrd="0" destOrd="0" presId="urn:microsoft.com/office/officeart/2008/layout/HorizontalMultiLevelHierarchy"/>
    <dgm:cxn modelId="{44C1908E-86E9-42E9-99A5-86DE24FB46CC}" type="presParOf" srcId="{FE0B8ECC-41E3-429E-AF81-92812CC82DCE}" destId="{9C7491ED-AED5-4314-A2D0-03AC47C752CB}" srcOrd="3" destOrd="0" presId="urn:microsoft.com/office/officeart/2008/layout/HorizontalMultiLevelHierarchy"/>
    <dgm:cxn modelId="{20B40D78-3AC8-4B16-B68E-63139CC43876}" type="presParOf" srcId="{9C7491ED-AED5-4314-A2D0-03AC47C752CB}" destId="{9B4A5F27-AC48-4892-8C0F-468E1925CABB}" srcOrd="0" destOrd="0" presId="urn:microsoft.com/office/officeart/2008/layout/HorizontalMultiLevelHierarchy"/>
    <dgm:cxn modelId="{4320AE0F-FBB6-42BB-ABFD-296AB723184D}" type="presParOf" srcId="{9C7491ED-AED5-4314-A2D0-03AC47C752CB}" destId="{F707A19F-ABC0-438E-A570-204AD1101ECB}" srcOrd="1" destOrd="0" presId="urn:microsoft.com/office/officeart/2008/layout/HorizontalMultiLevelHierarchy"/>
    <dgm:cxn modelId="{FBCCF969-F459-4FC7-879E-73FEC9E28275}" type="presParOf" srcId="{8274F1A9-1C63-4480-A32A-FB4242C160E5}" destId="{9777D092-D5CF-41B6-A601-39FB7DCE37EB}" srcOrd="2" destOrd="0" presId="urn:microsoft.com/office/officeart/2008/layout/HorizontalMultiLevelHierarchy"/>
    <dgm:cxn modelId="{A14B3EF5-EE83-42EC-86F9-9672FE2B277F}" type="presParOf" srcId="{9777D092-D5CF-41B6-A601-39FB7DCE37EB}" destId="{87F98A2C-D48E-49C0-9E18-7B2F17E41099}" srcOrd="0" destOrd="0" presId="urn:microsoft.com/office/officeart/2008/layout/HorizontalMultiLevelHierarchy"/>
    <dgm:cxn modelId="{90C1A5DF-528D-4000-8DDE-630B57430BAD}" type="presParOf" srcId="{8274F1A9-1C63-4480-A32A-FB4242C160E5}" destId="{9FE574DB-037D-4119-9D30-D903F96CEA1D}" srcOrd="3" destOrd="0" presId="urn:microsoft.com/office/officeart/2008/layout/HorizontalMultiLevelHierarchy"/>
    <dgm:cxn modelId="{D3F42A19-71E3-4308-A5D9-C6EB604602A7}" type="presParOf" srcId="{9FE574DB-037D-4119-9D30-D903F96CEA1D}" destId="{EA9722F6-0CA9-4E45-B8EE-1E8CAABE76E0}" srcOrd="0" destOrd="0" presId="urn:microsoft.com/office/officeart/2008/layout/HorizontalMultiLevelHierarchy"/>
    <dgm:cxn modelId="{59F25D99-1588-45EF-B1CA-F4E7369C25E8}" type="presParOf" srcId="{9FE574DB-037D-4119-9D30-D903F96CEA1D}" destId="{0A8C8FC0-1EDC-4A06-830B-9111AE692FE8}" srcOrd="1" destOrd="0" presId="urn:microsoft.com/office/officeart/2008/layout/HorizontalMultiLevelHierarchy"/>
    <dgm:cxn modelId="{411C73AF-B3EE-41B1-BB6F-DBB849747939}" type="presParOf" srcId="{0A8C8FC0-1EDC-4A06-830B-9111AE692FE8}" destId="{EDB04B9F-0546-469D-952D-C7A96822520D}" srcOrd="0" destOrd="0" presId="urn:microsoft.com/office/officeart/2008/layout/HorizontalMultiLevelHierarchy"/>
    <dgm:cxn modelId="{2E33D5DF-2733-4B04-808A-AEB904EF7DC0}" type="presParOf" srcId="{EDB04B9F-0546-469D-952D-C7A96822520D}" destId="{E88F06EB-F239-4C87-99DA-EEEDA8B7C22F}" srcOrd="0" destOrd="0" presId="urn:microsoft.com/office/officeart/2008/layout/HorizontalMultiLevelHierarchy"/>
    <dgm:cxn modelId="{9AF51985-6AEC-47D0-82F6-F3A62D0AE1E0}" type="presParOf" srcId="{0A8C8FC0-1EDC-4A06-830B-9111AE692FE8}" destId="{F2F1939E-DA95-4F11-9280-450D200CBEA6}" srcOrd="1" destOrd="0" presId="urn:microsoft.com/office/officeart/2008/layout/HorizontalMultiLevelHierarchy"/>
    <dgm:cxn modelId="{034CB26F-B082-45A1-85A6-1A99390A69C6}" type="presParOf" srcId="{F2F1939E-DA95-4F11-9280-450D200CBEA6}" destId="{6350E7B2-294E-4F13-906D-35CE3D0D7280}" srcOrd="0" destOrd="0" presId="urn:microsoft.com/office/officeart/2008/layout/HorizontalMultiLevelHierarchy"/>
    <dgm:cxn modelId="{D93D86DA-3CD3-437B-AAEE-5C0D569D17E1}" type="presParOf" srcId="{F2F1939E-DA95-4F11-9280-450D200CBEA6}" destId="{6E710165-5D51-4317-92BB-4660F8A41BAE}" srcOrd="1" destOrd="0" presId="urn:microsoft.com/office/officeart/2008/layout/HorizontalMultiLevelHierarchy"/>
    <dgm:cxn modelId="{41B4275C-7936-48B2-AAC1-65ED07229F8E}" type="presParOf" srcId="{0A8C8FC0-1EDC-4A06-830B-9111AE692FE8}" destId="{5A6D38D2-E719-4E6D-AA22-9B7CCB5FEA16}" srcOrd="2" destOrd="0" presId="urn:microsoft.com/office/officeart/2008/layout/HorizontalMultiLevelHierarchy"/>
    <dgm:cxn modelId="{2A7DD21D-1A50-43AF-B82F-27252332851E}" type="presParOf" srcId="{5A6D38D2-E719-4E6D-AA22-9B7CCB5FEA16}" destId="{9B7B3C5A-6D95-4B9B-A545-36EFAE4C1306}" srcOrd="0" destOrd="0" presId="urn:microsoft.com/office/officeart/2008/layout/HorizontalMultiLevelHierarchy"/>
    <dgm:cxn modelId="{B8C80ACC-9296-441E-AF51-C0D7B493BE84}" type="presParOf" srcId="{0A8C8FC0-1EDC-4A06-830B-9111AE692FE8}" destId="{CA8A2678-AACE-45FB-9F91-DABA8E9B19F4}" srcOrd="3" destOrd="0" presId="urn:microsoft.com/office/officeart/2008/layout/HorizontalMultiLevelHierarchy"/>
    <dgm:cxn modelId="{835EA785-E0C2-463F-9260-4B075D46B6ED}" type="presParOf" srcId="{CA8A2678-AACE-45FB-9F91-DABA8E9B19F4}" destId="{769DAB89-F4EF-41E2-A20D-98391A5F5DDA}" srcOrd="0" destOrd="0" presId="urn:microsoft.com/office/officeart/2008/layout/HorizontalMultiLevelHierarchy"/>
    <dgm:cxn modelId="{FB0F9C86-419D-4379-A0B3-36699ED62A92}" type="presParOf" srcId="{CA8A2678-AACE-45FB-9F91-DABA8E9B19F4}" destId="{5CF457BF-1FA2-4A7E-BA25-DD6C412C77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71818-F813-446A-A736-A15FB7FF1F5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CN" altLang="en-US"/>
        </a:p>
      </dgm:t>
    </dgm:pt>
    <dgm:pt modelId="{FCDE3103-4D6B-41F6-8BFB-D5E97C38FAD9}" type="pres">
      <dgm:prSet presAssocID="{19471818-F813-446A-A736-A15FB7FF1F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6C55C0-EAD9-4607-9D22-D45F6D49E092}" type="presOf" srcId="{19471818-F813-446A-A736-A15FB7FF1F5D}" destId="{FCDE3103-4D6B-41F6-8BFB-D5E97C38FAD9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8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1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7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4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2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4207-6606-4981-BB30-B36D1D17D112}" type="datetimeFigureOut">
              <a:rPr lang="zh-CN" altLang="en-US" smtClean="0"/>
              <a:t>2018/1/5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FFE0-A16F-488D-8FD6-86FA6E328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ew.sdu.edu.cn/__local/7/43/D5/FE222258141DBEFB2F42D4495A3_859D75B2_34F5E.jpg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view.sdu.edu.cn/__local/C/7A/70/5C129BB75ADBF8D9AEEA39E60CE_3B0B014C_333B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480377" y="2469292"/>
            <a:ext cx="92445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cap="all" dirty="0" smtClean="0">
                <a:solidFill>
                  <a:srgbClr val="C20009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山东大学本科生资助政策介绍</a:t>
            </a:r>
            <a:endParaRPr lang="zh-CN" altLang="en-US" sz="4400" cap="all" dirty="0">
              <a:solidFill>
                <a:srgbClr val="C20009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2772694" y="5327871"/>
            <a:ext cx="665992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山东大学    学生资助中心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51" y="3853089"/>
            <a:ext cx="1772980" cy="1015510"/>
          </a:xfrm>
          <a:prstGeom prst="rect">
            <a:avLst/>
          </a:prstGeom>
        </p:spPr>
      </p:pic>
      <p:pic>
        <p:nvPicPr>
          <p:cNvPr id="15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59554" y="325543"/>
            <a:ext cx="3741191" cy="133180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cxnSp>
        <p:nvCxnSpPr>
          <p:cNvPr id="10" name="直接连接符 20"/>
          <p:cNvCxnSpPr>
            <a:cxnSpLocks noChangeShapeType="1"/>
          </p:cNvCxnSpPr>
          <p:nvPr/>
        </p:nvCxnSpPr>
        <p:spPr bwMode="auto">
          <a:xfrm flipV="1">
            <a:off x="4390064" y="2698556"/>
            <a:ext cx="849357" cy="94100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20"/>
          <p:cNvCxnSpPr>
            <a:cxnSpLocks noChangeShapeType="1"/>
          </p:cNvCxnSpPr>
          <p:nvPr/>
        </p:nvCxnSpPr>
        <p:spPr bwMode="auto">
          <a:xfrm flipH="1" flipV="1">
            <a:off x="6010725" y="2698556"/>
            <a:ext cx="849359" cy="94100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20"/>
          <p:cNvCxnSpPr>
            <a:cxnSpLocks noChangeShapeType="1"/>
          </p:cNvCxnSpPr>
          <p:nvPr/>
        </p:nvCxnSpPr>
        <p:spPr bwMode="auto">
          <a:xfrm flipH="1" flipV="1">
            <a:off x="6240829" y="2597264"/>
            <a:ext cx="3031592" cy="119559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20"/>
          <p:cNvCxnSpPr>
            <a:cxnSpLocks noChangeShapeType="1"/>
          </p:cNvCxnSpPr>
          <p:nvPr/>
        </p:nvCxnSpPr>
        <p:spPr bwMode="auto">
          <a:xfrm flipV="1">
            <a:off x="2229462" y="2597265"/>
            <a:ext cx="2843654" cy="1114206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29"/>
          <p:cNvSpPr txBox="1"/>
          <p:nvPr/>
        </p:nvSpPr>
        <p:spPr>
          <a:xfrm>
            <a:off x="3588932" y="4774117"/>
            <a:ext cx="1511243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/>
                <a:ea typeface="微软雅黑"/>
              </a:rPr>
              <a:t>生活费资助</a:t>
            </a:r>
            <a:endParaRPr lang="zh-CN" altLang="en-US" sz="2000" b="1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5" name="TextBox 130"/>
          <p:cNvSpPr txBox="1"/>
          <p:nvPr/>
        </p:nvSpPr>
        <p:spPr>
          <a:xfrm>
            <a:off x="9055549" y="4782511"/>
            <a:ext cx="1280857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algn="ctr"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/>
                <a:ea typeface="微软雅黑"/>
              </a:rPr>
              <a:t>能力帮扶</a:t>
            </a:r>
            <a:endParaRPr lang="zh-CN" altLang="en-US" sz="2000" b="1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131"/>
          <p:cNvSpPr txBox="1"/>
          <p:nvPr/>
        </p:nvSpPr>
        <p:spPr>
          <a:xfrm>
            <a:off x="770372" y="4774117"/>
            <a:ext cx="1990847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algn="ctr"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/>
                <a:ea typeface="微软雅黑"/>
              </a:rPr>
              <a:t>学费资助</a:t>
            </a:r>
            <a:endParaRPr lang="zh-CN" altLang="en-US" sz="2000" b="1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132"/>
          <p:cNvSpPr txBox="1"/>
          <p:nvPr/>
        </p:nvSpPr>
        <p:spPr>
          <a:xfrm>
            <a:off x="5862053" y="4782511"/>
            <a:ext cx="1990847" cy="399815"/>
          </a:xfrm>
          <a:prstGeom prst="rect">
            <a:avLst/>
          </a:prstGeom>
          <a:noFill/>
        </p:spPr>
        <p:txBody>
          <a:bodyPr wrap="square" lIns="91150" tIns="45574" rIns="91150" bIns="45574" rtlCol="0">
            <a:spAutoFit/>
          </a:bodyPr>
          <a:lstStyle/>
          <a:p>
            <a:pPr algn="ctr" defTabSz="12155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/>
                <a:ea typeface="微软雅黑"/>
              </a:rPr>
              <a:t>应急资助</a:t>
            </a:r>
            <a:endParaRPr lang="zh-CN" altLang="en-US" sz="2000" b="1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6288" y="1225404"/>
            <a:ext cx="1592644" cy="1839341"/>
            <a:chOff x="3906522" y="1007114"/>
            <a:chExt cx="1198122" cy="1383709"/>
          </a:xfrm>
          <a:solidFill>
            <a:srgbClr val="00B0F0"/>
          </a:solidFill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906522" y="100711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121550" tIns="60775" rIns="121550" bIns="6077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TextBox 128"/>
            <p:cNvSpPr txBox="1"/>
            <p:nvPr/>
          </p:nvSpPr>
          <p:spPr>
            <a:xfrm>
              <a:off x="4090134" y="1276509"/>
              <a:ext cx="812888" cy="838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55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323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资助政策</a:t>
              </a:r>
              <a:endParaRPr lang="zh-CN" altLang="en-US" sz="3323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5" name="Freeform 27"/>
          <p:cNvSpPr>
            <a:spLocks/>
          </p:cNvSpPr>
          <p:nvPr/>
        </p:nvSpPr>
        <p:spPr bwMode="auto">
          <a:xfrm>
            <a:off x="3832149" y="3287466"/>
            <a:ext cx="1024810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9183573" y="3287466"/>
            <a:ext cx="1024810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253392" y="3307225"/>
            <a:ext cx="1024809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6345073" y="3341923"/>
            <a:ext cx="1024809" cy="1183549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noFill/>
            <a:prstDash val="solid"/>
            <a:miter lim="800000"/>
            <a:headEnd/>
            <a:tailEnd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2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 animBg="1"/>
      <p:bldP spid="27" grpId="0" animBg="1"/>
      <p:bldP spid="29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14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2267101" y="2744148"/>
            <a:ext cx="1441450" cy="1441450"/>
            <a:chOff x="877888" y="2946400"/>
            <a:chExt cx="1939925" cy="1939925"/>
          </a:xfrm>
          <a:solidFill>
            <a:srgbClr val="C00000"/>
          </a:solidFill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9" name="TextBox 60"/>
            <p:cNvSpPr txBox="1">
              <a:spLocks noChangeArrowheads="1"/>
            </p:cNvSpPr>
            <p:nvPr/>
          </p:nvSpPr>
          <p:spPr bwMode="auto">
            <a:xfrm>
              <a:off x="1078717" y="3264666"/>
              <a:ext cx="1538267" cy="12840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学费资助</a:t>
              </a:r>
              <a:endParaRPr lang="zh-CN" altLang="en-US" sz="28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387337" y="1413301"/>
            <a:ext cx="4105275" cy="649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绿 色 通 道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31" name="Oval 4"/>
          <p:cNvSpPr/>
          <p:nvPr/>
        </p:nvSpPr>
        <p:spPr>
          <a:xfrm>
            <a:off x="5507362" y="1449814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1</a:t>
            </a:r>
          </a:p>
        </p:txBody>
      </p:sp>
      <p:sp>
        <p:nvSpPr>
          <p:cNvPr id="32" name="矩形 31"/>
          <p:cNvSpPr/>
          <p:nvPr/>
        </p:nvSpPr>
        <p:spPr>
          <a:xfrm>
            <a:off x="5423137" y="2331347"/>
            <a:ext cx="410527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助 学 贷 款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33" name="Oval 4"/>
          <p:cNvSpPr/>
          <p:nvPr/>
        </p:nvSpPr>
        <p:spPr>
          <a:xfrm>
            <a:off x="5507362" y="2355258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87337" y="3274191"/>
            <a:ext cx="4105275" cy="649287"/>
          </a:xfrm>
          <a:prstGeom prst="rect">
            <a:avLst/>
          </a:prstGeom>
          <a:solidFill>
            <a:srgbClr val="EBF1DE"/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学 费 减 免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35" name="Oval 4"/>
          <p:cNvSpPr/>
          <p:nvPr/>
        </p:nvSpPr>
        <p:spPr>
          <a:xfrm>
            <a:off x="5507362" y="3304627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69033" y="4217035"/>
            <a:ext cx="410527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补 偿 代 偿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37" name="Oval 4"/>
          <p:cNvSpPr/>
          <p:nvPr/>
        </p:nvSpPr>
        <p:spPr>
          <a:xfrm>
            <a:off x="5507362" y="4286199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4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69032" y="5204244"/>
            <a:ext cx="4105275" cy="649287"/>
          </a:xfrm>
          <a:prstGeom prst="rect">
            <a:avLst/>
          </a:prstGeom>
          <a:solidFill>
            <a:srgbClr val="EBF1DE"/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400" b="1" dirty="0" smtClean="0">
                <a:solidFill>
                  <a:srgbClr val="333333"/>
                </a:solidFill>
                <a:ea typeface="黑体" pitchFamily="2" charset="-122"/>
              </a:rPr>
              <a:t> 退役士兵资助</a:t>
            </a:r>
            <a:endParaRPr lang="zh-CN" altLang="en-US" sz="24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39" name="Oval 4"/>
          <p:cNvSpPr/>
          <p:nvPr/>
        </p:nvSpPr>
        <p:spPr>
          <a:xfrm>
            <a:off x="5507362" y="5221996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5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3708551" y="1770433"/>
            <a:ext cx="1565361" cy="121020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5"/>
          <p:cNvCxnSpPr/>
          <p:nvPr/>
        </p:nvCxnSpPr>
        <p:spPr>
          <a:xfrm flipV="1">
            <a:off x="3900244" y="2797340"/>
            <a:ext cx="1487093" cy="53275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5"/>
          <p:cNvCxnSpPr>
            <a:cxnSpLocks noChangeShapeType="1"/>
          </p:cNvCxnSpPr>
          <p:nvPr/>
        </p:nvCxnSpPr>
        <p:spPr bwMode="auto">
          <a:xfrm flipV="1">
            <a:off x="3911681" y="3713351"/>
            <a:ext cx="1457351" cy="2035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cxnSp>
        <p:nvCxnSpPr>
          <p:cNvPr id="43" name="直接箭头连接符 5"/>
          <p:cNvCxnSpPr>
            <a:cxnSpLocks noChangeShapeType="1"/>
          </p:cNvCxnSpPr>
          <p:nvPr/>
        </p:nvCxnSpPr>
        <p:spPr bwMode="auto">
          <a:xfrm>
            <a:off x="3911681" y="4185598"/>
            <a:ext cx="1362231" cy="356080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cxnSp>
        <p:nvCxnSpPr>
          <p:cNvPr id="44" name="直接箭头连接符 5"/>
          <p:cNvCxnSpPr>
            <a:cxnSpLocks noChangeShapeType="1"/>
          </p:cNvCxnSpPr>
          <p:nvPr/>
        </p:nvCxnSpPr>
        <p:spPr bwMode="auto">
          <a:xfrm>
            <a:off x="3622536" y="4511359"/>
            <a:ext cx="1651376" cy="1017528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7141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14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802180" y="1577082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94568" y="2281649"/>
            <a:ext cx="514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   绿色通道 ：</a:t>
            </a:r>
            <a:r>
              <a:rPr lang="zh-CN" altLang="zh-CN" sz="2400" dirty="0">
                <a:latin typeface="+mn-ea"/>
                <a:ea typeface="+mn-ea"/>
              </a:rPr>
              <a:t>家庭经济特别困难的新生，</a:t>
            </a:r>
            <a:r>
              <a:rPr lang="zh-CN" altLang="zh-CN" sz="2400" dirty="0">
                <a:solidFill>
                  <a:srgbClr val="C00000"/>
                </a:solidFill>
                <a:latin typeface="+mn-ea"/>
                <a:ea typeface="+mn-ea"/>
              </a:rPr>
              <a:t>可暂缓缴纳全部或部分学杂费，</a:t>
            </a:r>
            <a:r>
              <a:rPr lang="zh-CN" altLang="zh-CN" sz="2400" dirty="0" smtClean="0">
                <a:solidFill>
                  <a:srgbClr val="C00000"/>
                </a:solidFill>
                <a:latin typeface="+mn-ea"/>
                <a:ea typeface="+mn-ea"/>
              </a:rPr>
              <a:t>先办理</a:t>
            </a:r>
            <a:r>
              <a:rPr lang="zh-CN" altLang="zh-CN" sz="2400" dirty="0">
                <a:solidFill>
                  <a:srgbClr val="C00000"/>
                </a:solidFill>
                <a:latin typeface="+mn-ea"/>
                <a:ea typeface="+mn-ea"/>
              </a:rPr>
              <a:t>入学</a:t>
            </a:r>
            <a:r>
              <a:rPr lang="zh-CN" altLang="zh-CN" sz="2400" dirty="0" smtClean="0">
                <a:solidFill>
                  <a:srgbClr val="C00000"/>
                </a:solidFill>
                <a:latin typeface="+mn-ea"/>
                <a:ea typeface="+mn-ea"/>
              </a:rPr>
              <a:t>手续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，</a:t>
            </a:r>
            <a:r>
              <a:rPr lang="zh-CN" altLang="en-US" sz="2400" dirty="0" smtClean="0">
                <a:latin typeface="+mn-ea"/>
                <a:ea typeface="+mn-ea"/>
              </a:rPr>
              <a:t>之后通过助学贷款等其他资助方式补交学宿费。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74" y="2281649"/>
            <a:ext cx="4572000" cy="30282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991544" y="1677767"/>
            <a:ext cx="820891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None/>
            </a:pPr>
            <a:r>
              <a:rPr lang="zh-CN" altLang="en-US" sz="2800" dirty="0" smtClean="0">
                <a:latin typeface="+mn-ea"/>
                <a:ea typeface="+mn-ea"/>
              </a:rPr>
              <a:t>绿色通道办理流程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en-US" altLang="zh-CN" sz="2400" dirty="0" smtClean="0"/>
              <a:t>       </a:t>
            </a:r>
            <a:r>
              <a:rPr lang="zh-CN" altLang="zh-CN" sz="2400" dirty="0" smtClean="0">
                <a:latin typeface="+mn-ea"/>
              </a:rPr>
              <a:t>步骤</a:t>
            </a:r>
            <a:r>
              <a:rPr lang="zh-CN" altLang="zh-CN" sz="2400" dirty="0">
                <a:latin typeface="+mn-ea"/>
              </a:rPr>
              <a:t>一</a:t>
            </a:r>
            <a:r>
              <a:rPr lang="en-US" altLang="zh-CN" sz="2400" dirty="0">
                <a:latin typeface="+mn-ea"/>
              </a:rPr>
              <a:t>  </a:t>
            </a:r>
            <a:r>
              <a:rPr lang="zh-CN" altLang="zh-CN" sz="2400" dirty="0">
                <a:latin typeface="+mn-ea"/>
              </a:rPr>
              <a:t>新生</a:t>
            </a:r>
            <a:r>
              <a:rPr lang="zh-CN" altLang="zh-CN" sz="2400" dirty="0">
                <a:solidFill>
                  <a:srgbClr val="C00000"/>
                </a:solidFill>
                <a:latin typeface="+mn-ea"/>
              </a:rPr>
              <a:t>登陆数字迎新系统</a:t>
            </a:r>
            <a:r>
              <a:rPr lang="en-US" altLang="zh-CN" sz="2400" dirty="0">
                <a:solidFill>
                  <a:srgbClr val="C00000"/>
                </a:solidFill>
                <a:latin typeface="+mn-ea"/>
              </a:rPr>
              <a:t>http://yingxin.sdu.edu.cn</a:t>
            </a:r>
            <a:r>
              <a:rPr lang="zh-CN" altLang="zh-CN" sz="2400" dirty="0">
                <a:solidFill>
                  <a:srgbClr val="C00000"/>
                </a:solidFill>
                <a:latin typeface="+mn-ea"/>
              </a:rPr>
              <a:t>，填写个人信息及家庭经济信息，生成《山东大学学生及家庭经济情况调查表》</a:t>
            </a:r>
            <a:r>
              <a:rPr lang="zh-CN" altLang="zh-CN" sz="2400" dirty="0">
                <a:latin typeface="+mn-ea"/>
              </a:rPr>
              <a:t>（简称《调查表》），并打印电子版《调查表》，也可以手动填写录取通知书中夹带的纸质版《调查表》；</a:t>
            </a:r>
          </a:p>
          <a:p>
            <a:pPr>
              <a:buNone/>
            </a:pPr>
            <a:r>
              <a:rPr lang="en-US" altLang="zh-CN" sz="2400" dirty="0" smtClean="0">
                <a:latin typeface="+mn-ea"/>
              </a:rPr>
              <a:t>    </a:t>
            </a:r>
            <a:r>
              <a:rPr lang="zh-CN" altLang="zh-CN" sz="2400" dirty="0" smtClean="0">
                <a:latin typeface="+mn-ea"/>
              </a:rPr>
              <a:t>步骤二</a:t>
            </a:r>
            <a:r>
              <a:rPr lang="en-US" altLang="zh-CN" sz="2400" dirty="0" smtClean="0">
                <a:latin typeface="+mn-ea"/>
              </a:rPr>
              <a:t>  </a:t>
            </a:r>
            <a:r>
              <a:rPr lang="zh-CN" altLang="zh-CN" sz="2400" dirty="0" smtClean="0">
                <a:latin typeface="+mn-ea"/>
              </a:rPr>
              <a:t>新生</a:t>
            </a:r>
            <a:r>
              <a:rPr lang="zh-CN" altLang="zh-CN" sz="2400" dirty="0">
                <a:latin typeface="+mn-ea"/>
              </a:rPr>
              <a:t>至所在学院报到，</a:t>
            </a:r>
            <a:r>
              <a:rPr lang="zh-CN" altLang="zh-CN" sz="2400" dirty="0">
                <a:solidFill>
                  <a:srgbClr val="C00000"/>
                </a:solidFill>
                <a:latin typeface="+mn-ea"/>
              </a:rPr>
              <a:t>将《调查表》交给辅导员老师，请告知老师贷款申请情况及缴费情况，</a:t>
            </a:r>
            <a:r>
              <a:rPr lang="zh-CN" altLang="zh-CN" sz="2400" dirty="0">
                <a:latin typeface="+mn-ea"/>
              </a:rPr>
              <a:t>咨询相关资助政策。</a:t>
            </a:r>
          </a:p>
          <a:p>
            <a:endParaRPr lang="zh-CN" altLang="en-US" dirty="0"/>
          </a:p>
        </p:txBody>
      </p:sp>
      <p:pic>
        <p:nvPicPr>
          <p:cNvPr id="5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991544" y="1737945"/>
            <a:ext cx="820891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None/>
            </a:pPr>
            <a:r>
              <a:rPr lang="zh-CN" altLang="en-US" sz="2800" dirty="0">
                <a:latin typeface="+mn-ea"/>
              </a:rPr>
              <a:t>绿色通道办理流程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    </a:t>
            </a:r>
            <a:r>
              <a:rPr lang="zh-CN" altLang="zh-CN" sz="2400" dirty="0" smtClean="0">
                <a:latin typeface="+mn-ea"/>
                <a:ea typeface="+mn-ea"/>
              </a:rPr>
              <a:t>步骤</a:t>
            </a:r>
            <a:r>
              <a:rPr lang="zh-CN" altLang="en-US" sz="2400" dirty="0" smtClean="0">
                <a:latin typeface="+mn-ea"/>
                <a:ea typeface="+mn-ea"/>
              </a:rPr>
              <a:t>三</a:t>
            </a:r>
            <a:r>
              <a:rPr lang="en-US" altLang="zh-CN" sz="2400" dirty="0" smtClean="0">
                <a:latin typeface="+mn-ea"/>
                <a:ea typeface="+mn-ea"/>
              </a:rPr>
              <a:t>  </a:t>
            </a:r>
            <a:r>
              <a:rPr lang="zh-CN" altLang="zh-CN" sz="2400" dirty="0" smtClean="0">
                <a:latin typeface="+mn-ea"/>
                <a:ea typeface="+mn-ea"/>
              </a:rPr>
              <a:t>由</a:t>
            </a:r>
            <a:r>
              <a:rPr lang="zh-CN" altLang="zh-CN" sz="2400" dirty="0">
                <a:latin typeface="+mn-ea"/>
                <a:ea typeface="+mn-ea"/>
              </a:rPr>
              <a:t>学院、学校学生工作部</a:t>
            </a:r>
            <a:r>
              <a:rPr lang="zh-CN" altLang="zh-CN" sz="2400" dirty="0" smtClean="0">
                <a:latin typeface="+mn-ea"/>
                <a:ea typeface="+mn-ea"/>
              </a:rPr>
              <a:t>逐级</a:t>
            </a:r>
            <a:r>
              <a:rPr lang="zh-CN" altLang="en-US" sz="2400" dirty="0" smtClean="0">
                <a:latin typeface="+mn-ea"/>
                <a:ea typeface="+mn-ea"/>
              </a:rPr>
              <a:t>在迎新系统中</a:t>
            </a:r>
            <a:r>
              <a:rPr lang="zh-CN" altLang="zh-CN" sz="2400" dirty="0" smtClean="0">
                <a:latin typeface="+mn-ea"/>
                <a:ea typeface="+mn-ea"/>
              </a:rPr>
              <a:t>审核</a:t>
            </a:r>
            <a:r>
              <a:rPr lang="zh-CN" altLang="zh-CN" sz="2400" dirty="0">
                <a:latin typeface="+mn-ea"/>
                <a:ea typeface="+mn-ea"/>
              </a:rPr>
              <a:t>办理</a:t>
            </a:r>
            <a:r>
              <a:rPr lang="zh-CN" altLang="zh-CN" sz="2400" dirty="0" smtClean="0">
                <a:latin typeface="+mn-ea"/>
                <a:ea typeface="+mn-ea"/>
              </a:rPr>
              <a:t>手续</a:t>
            </a:r>
            <a:r>
              <a:rPr lang="zh-CN" altLang="en-US" sz="2400" dirty="0" smtClean="0">
                <a:latin typeface="+mn-ea"/>
                <a:ea typeface="+mn-ea"/>
              </a:rPr>
              <a:t>，并打印</a:t>
            </a:r>
            <a:r>
              <a:rPr lang="en-US" altLang="zh-CN" sz="2400" dirty="0" smtClean="0">
                <a:latin typeface="+mn-ea"/>
                <a:ea typeface="+mn-ea"/>
              </a:rPr>
              <a:t>《</a:t>
            </a:r>
            <a:r>
              <a:rPr lang="zh-CN" altLang="en-US" sz="2400" dirty="0" smtClean="0">
                <a:latin typeface="+mn-ea"/>
                <a:ea typeface="+mn-ea"/>
              </a:rPr>
              <a:t>新生绿色通道登记表</a:t>
            </a:r>
            <a:r>
              <a:rPr lang="en-US" altLang="zh-CN" sz="2400" dirty="0" smtClean="0">
                <a:latin typeface="+mn-ea"/>
                <a:ea typeface="+mn-ea"/>
              </a:rPr>
              <a:t>》</a:t>
            </a:r>
            <a:r>
              <a:rPr lang="zh-CN" altLang="zh-CN" sz="2400" dirty="0" smtClean="0">
                <a:latin typeface="+mn-ea"/>
                <a:ea typeface="+mn-ea"/>
              </a:rPr>
              <a:t>；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buNone/>
            </a:pPr>
            <a:r>
              <a:rPr lang="en-US" altLang="zh-CN" sz="2400" dirty="0">
                <a:latin typeface="+mn-ea"/>
                <a:ea typeface="+mn-ea"/>
              </a:rPr>
              <a:t>   </a:t>
            </a:r>
            <a:r>
              <a:rPr lang="zh-CN" altLang="en-US" sz="2400" dirty="0" smtClean="0">
                <a:latin typeface="+mn-ea"/>
                <a:ea typeface="+mn-ea"/>
              </a:rPr>
              <a:t>步骤</a:t>
            </a:r>
            <a:r>
              <a:rPr lang="zh-CN" altLang="en-US" sz="2400" dirty="0">
                <a:latin typeface="+mn-ea"/>
                <a:ea typeface="+mn-ea"/>
              </a:rPr>
              <a:t>四</a:t>
            </a:r>
            <a:r>
              <a:rPr lang="en-US" altLang="zh-CN" sz="2400" dirty="0">
                <a:latin typeface="+mn-ea"/>
                <a:ea typeface="+mn-ea"/>
              </a:rPr>
              <a:t>  </a:t>
            </a:r>
            <a:r>
              <a:rPr lang="zh-CN" altLang="zh-CN" sz="2400" dirty="0">
                <a:latin typeface="+mn-ea"/>
                <a:ea typeface="+mn-ea"/>
              </a:rPr>
              <a:t>学院将《新生绿色通道登记表》发放至学生，如</a:t>
            </a:r>
            <a:r>
              <a:rPr lang="zh-CN" altLang="en-US" sz="2400" dirty="0">
                <a:latin typeface="+mn-ea"/>
                <a:ea typeface="+mn-ea"/>
              </a:rPr>
              <a:t>学生已申请生源地</a:t>
            </a:r>
            <a:r>
              <a:rPr lang="zh-CN" altLang="zh-CN" sz="2400" dirty="0">
                <a:latin typeface="+mn-ea"/>
                <a:ea typeface="+mn-ea"/>
              </a:rPr>
              <a:t>贷款金额低于学宿费金额，</a:t>
            </a:r>
            <a:r>
              <a:rPr lang="zh-CN" altLang="en-US" sz="2400" dirty="0">
                <a:latin typeface="+mn-ea"/>
                <a:ea typeface="+mn-ea"/>
              </a:rPr>
              <a:t>提醒</a:t>
            </a:r>
            <a:r>
              <a:rPr lang="zh-CN" altLang="zh-CN" sz="2400" dirty="0">
                <a:latin typeface="+mn-ea"/>
                <a:ea typeface="+mn-ea"/>
              </a:rPr>
              <a:t>学生持该</a:t>
            </a:r>
            <a:r>
              <a:rPr lang="zh-CN" altLang="en-US" sz="2400" dirty="0">
                <a:latin typeface="+mn-ea"/>
                <a:ea typeface="+mn-ea"/>
              </a:rPr>
              <a:t>登记</a:t>
            </a:r>
            <a:r>
              <a:rPr lang="zh-CN" altLang="zh-CN" sz="2400" dirty="0">
                <a:latin typeface="+mn-ea"/>
                <a:ea typeface="+mn-ea"/>
              </a:rPr>
              <a:t>格至财务部补交差额。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buNone/>
            </a:pP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en-US" altLang="zh-CN" sz="2400" dirty="0" smtClean="0">
                <a:latin typeface="+mn-ea"/>
                <a:ea typeface="+mn-ea"/>
              </a:rPr>
              <a:t>  </a:t>
            </a:r>
            <a:r>
              <a:rPr lang="zh-CN" altLang="en-US" sz="2400" dirty="0" smtClean="0">
                <a:latin typeface="+mn-ea"/>
                <a:ea typeface="+mn-ea"/>
              </a:rPr>
              <a:t>步骤五  如有学生经济特别困难，可与学工部沟通为学生申请新生临时困难补助及其他资助。</a:t>
            </a:r>
            <a:endParaRPr lang="zh-CN" altLang="zh-CN" sz="2400" dirty="0">
              <a:latin typeface="+mn-ea"/>
              <a:ea typeface="+mn-ea"/>
            </a:endParaRPr>
          </a:p>
        </p:txBody>
      </p:sp>
      <p:pic>
        <p:nvPicPr>
          <p:cNvPr id="5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493087" y="1566564"/>
            <a:ext cx="8080460" cy="38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548680737"/>
              </p:ext>
            </p:extLst>
          </p:nvPr>
        </p:nvGraphicFramePr>
        <p:xfrm>
          <a:off x="1376454" y="2482369"/>
          <a:ext cx="9330005" cy="36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750964" y="1472702"/>
            <a:ext cx="658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600" b="1" dirty="0" smtClean="0">
                <a:latin typeface="+mn-ea"/>
                <a:ea typeface="+mn-ea"/>
              </a:rPr>
              <a:t>助学贷款是解决学费问题的主渠道</a:t>
            </a:r>
            <a:endParaRPr lang="zh-CN" altLang="en-US" sz="2600" b="1" dirty="0">
              <a:latin typeface="+mn-ea"/>
              <a:ea typeface="+mn-ea"/>
            </a:endParaRPr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365435" y="1868927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latin typeface="+mn-ea"/>
                <a:ea typeface="+mn-ea"/>
              </a:rPr>
              <a:t>校园地助学贷款（国家助学贷款</a:t>
            </a:r>
            <a:r>
              <a:rPr lang="zh-CN" altLang="en-US" sz="2800" dirty="0" smtClean="0">
                <a:latin typeface="+mn-ea"/>
                <a:ea typeface="+mn-ea"/>
              </a:rPr>
              <a:t>）</a:t>
            </a:r>
            <a:endParaRPr lang="en-US" altLang="zh-CN" sz="2800" dirty="0" smtClean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5435" y="2739233"/>
            <a:ext cx="77048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贷款申请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r>
              <a:rPr lang="zh-CN" altLang="en-US" sz="2000" dirty="0">
                <a:latin typeface="+mn-ea"/>
                <a:ea typeface="+mn-ea"/>
              </a:rPr>
              <a:t>学校作为中间机构，帮助学生向银行申请</a:t>
            </a:r>
            <a:r>
              <a:rPr lang="zh-CN" altLang="en-US" sz="2000" dirty="0" smtClean="0">
                <a:latin typeface="+mn-ea"/>
                <a:ea typeface="+mn-ea"/>
              </a:rPr>
              <a:t>贷款。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每年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9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月处开始办理，一次可申请四年贷款。</a:t>
            </a:r>
            <a:endParaRPr lang="en-US" altLang="zh-CN" sz="200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 lvl="0">
              <a:spcAft>
                <a:spcPts val="600"/>
              </a:spcAft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贷款发放</a:t>
            </a:r>
            <a:r>
              <a:rPr lang="zh-CN" altLang="en-US" sz="2000" dirty="0" smtClean="0">
                <a:latin typeface="+mn-ea"/>
                <a:ea typeface="+mn-ea"/>
              </a:rPr>
              <a:t>：按年发放；首次申请，当年</a:t>
            </a:r>
            <a:r>
              <a:rPr lang="en-US" altLang="zh-CN" sz="2000" dirty="0" smtClean="0">
                <a:latin typeface="+mn-ea"/>
                <a:ea typeface="+mn-ea"/>
              </a:rPr>
              <a:t>12</a:t>
            </a:r>
            <a:r>
              <a:rPr lang="zh-CN" altLang="en-US" sz="2000" dirty="0" smtClean="0">
                <a:latin typeface="+mn-ea"/>
                <a:ea typeface="+mn-ea"/>
              </a:rPr>
              <a:t>月份发放；其余每年</a:t>
            </a:r>
            <a:r>
              <a:rPr lang="en-US" altLang="zh-CN" sz="2000" dirty="0" smtClean="0">
                <a:latin typeface="+mn-ea"/>
                <a:ea typeface="+mn-ea"/>
              </a:rPr>
              <a:t>8</a:t>
            </a:r>
            <a:r>
              <a:rPr lang="zh-CN" altLang="en-US" sz="2000" dirty="0" smtClean="0">
                <a:latin typeface="+mn-ea"/>
                <a:ea typeface="+mn-ea"/>
              </a:rPr>
              <a:t>月下旬发放。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lvl="0">
              <a:spcAft>
                <a:spcPts val="600"/>
              </a:spcAft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贷款管理</a:t>
            </a:r>
            <a:r>
              <a:rPr lang="zh-CN" altLang="en-US" sz="2000" dirty="0" smtClean="0">
                <a:latin typeface="+mn-ea"/>
                <a:ea typeface="+mn-ea"/>
              </a:rPr>
              <a:t>：加强诚信教育，关注贷款学生成长，提升就业能力。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贷款还款</a:t>
            </a:r>
            <a:r>
              <a:rPr lang="zh-CN" altLang="en-US" sz="2000" dirty="0" smtClean="0">
                <a:latin typeface="+mn-ea"/>
                <a:ea typeface="+mn-ea"/>
              </a:rPr>
              <a:t>：在校期间利息财政补贴，毕业后开始还款，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毕业后</a:t>
            </a:r>
            <a:r>
              <a:rPr lang="en-US" altLang="zh-CN" sz="2000" dirty="0">
                <a:solidFill>
                  <a:srgbClr val="C00000"/>
                </a:solidFill>
                <a:latin typeface="+mn-ea"/>
                <a:ea typeface="+mn-ea"/>
              </a:rPr>
              <a:t>13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年内还清贷款本息，前</a:t>
            </a:r>
            <a:r>
              <a:rPr lang="en-US" altLang="zh-CN" sz="2000" dirty="0">
                <a:solidFill>
                  <a:srgbClr val="C00000"/>
                </a:solidFill>
                <a:latin typeface="+mn-ea"/>
                <a:ea typeface="+mn-ea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年还贷款利息，后</a:t>
            </a:r>
            <a:r>
              <a:rPr lang="en-US" altLang="zh-CN" sz="2000" dirty="0">
                <a:solidFill>
                  <a:srgbClr val="C00000"/>
                </a:solidFill>
                <a:latin typeface="+mn-ea"/>
                <a:ea typeface="+mn-ea"/>
              </a:rPr>
              <a:t>10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年偿还本金和利息，最长不超过</a:t>
            </a:r>
            <a:r>
              <a:rPr lang="en-US" altLang="zh-CN" sz="2000" dirty="0">
                <a:solidFill>
                  <a:srgbClr val="C00000"/>
                </a:solidFill>
                <a:latin typeface="+mn-ea"/>
                <a:ea typeface="+mn-ea"/>
              </a:rPr>
              <a:t>20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年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750166" y="180964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+mn-ea"/>
                <a:ea typeface="+mn-ea"/>
              </a:rPr>
              <a:t>生源地助学贷款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9518" y="253572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zh-CN" altLang="en-US" sz="2000" u="sng" dirty="0">
                <a:latin typeface="+mn-ea"/>
                <a:ea typeface="+mn-ea"/>
              </a:rPr>
              <a:t>贷款申请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由学生本人在家乡向县级资助中心申请，</a:t>
            </a:r>
            <a:r>
              <a:rPr lang="zh-CN" altLang="en-US" sz="2000" dirty="0">
                <a:latin typeface="+mn-ea"/>
                <a:ea typeface="+mn-ea"/>
              </a:rPr>
              <a:t>学校只负责核实学生信息，根据学生及县级资助中心的要求提供学生</a:t>
            </a:r>
            <a:r>
              <a:rPr lang="zh-CN" altLang="en-US" sz="2000" dirty="0" smtClean="0">
                <a:latin typeface="+mn-ea"/>
                <a:ea typeface="+mn-ea"/>
              </a:rPr>
              <a:t>信息。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lvl="0">
              <a:spcAft>
                <a:spcPts val="600"/>
              </a:spcAft>
              <a:buNone/>
            </a:pPr>
            <a:r>
              <a:rPr lang="zh-CN" altLang="en-US" sz="2000" dirty="0" smtClean="0">
                <a:latin typeface="+mn-ea"/>
                <a:ea typeface="+mn-ea"/>
              </a:rPr>
              <a:t>贷款续贷：</a:t>
            </a:r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每年一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申请，一般在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6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月份。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0">
              <a:spcAft>
                <a:spcPts val="600"/>
              </a:spcAft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贷款</a:t>
            </a:r>
            <a:r>
              <a:rPr lang="zh-CN" altLang="en-US" sz="2000" u="sng" dirty="0">
                <a:latin typeface="+mn-ea"/>
                <a:ea typeface="+mn-ea"/>
              </a:rPr>
              <a:t>发放</a:t>
            </a:r>
            <a:r>
              <a:rPr lang="zh-CN" altLang="en-US" sz="2000" dirty="0" smtClean="0">
                <a:latin typeface="+mn-ea"/>
                <a:ea typeface="+mn-ea"/>
              </a:rPr>
              <a:t>：当年申请当年发放，预计</a:t>
            </a:r>
            <a:r>
              <a:rPr lang="en-US" altLang="zh-CN" sz="2000" dirty="0" smtClean="0">
                <a:latin typeface="+mn-ea"/>
                <a:ea typeface="+mn-ea"/>
              </a:rPr>
              <a:t>11</a:t>
            </a:r>
            <a:r>
              <a:rPr lang="zh-CN" altLang="en-US" sz="2000" dirty="0" smtClean="0">
                <a:latin typeface="+mn-ea"/>
                <a:ea typeface="+mn-ea"/>
              </a:rPr>
              <a:t>月下旬发放，各省份时间不一。不申请则不发放。</a:t>
            </a:r>
            <a:endParaRPr lang="en-US" altLang="zh-CN" sz="2000" dirty="0">
              <a:latin typeface="+mn-ea"/>
              <a:ea typeface="+mn-ea"/>
            </a:endParaRPr>
          </a:p>
          <a:p>
            <a:pPr lvl="0">
              <a:spcAft>
                <a:spcPts val="600"/>
              </a:spcAft>
              <a:buNone/>
            </a:pPr>
            <a:r>
              <a:rPr lang="zh-CN" altLang="en-US" sz="2000" u="sng" dirty="0">
                <a:latin typeface="+mn-ea"/>
                <a:ea typeface="+mn-ea"/>
              </a:rPr>
              <a:t>贷款管理</a:t>
            </a:r>
            <a:r>
              <a:rPr lang="zh-CN" altLang="en-US" sz="2000" dirty="0">
                <a:latin typeface="+mn-ea"/>
                <a:ea typeface="+mn-ea"/>
              </a:rPr>
              <a:t>：加强诚信教育，关注贷款学生成长，提升就业能力。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>
                <a:latin typeface="+mn-ea"/>
                <a:ea typeface="+mn-ea"/>
              </a:rPr>
              <a:t>贷款还款</a:t>
            </a:r>
            <a:r>
              <a:rPr lang="zh-CN" altLang="en-US" sz="2000" dirty="0">
                <a:latin typeface="+mn-ea"/>
                <a:ea typeface="+mn-ea"/>
              </a:rPr>
              <a:t>：在校期间利息财政补贴，毕业后开始还款，毕业后</a:t>
            </a:r>
            <a:r>
              <a:rPr lang="en-US" altLang="zh-CN" sz="2000" dirty="0">
                <a:latin typeface="+mn-ea"/>
                <a:ea typeface="+mn-ea"/>
              </a:rPr>
              <a:t>13</a:t>
            </a:r>
            <a:r>
              <a:rPr lang="zh-CN" altLang="en-US" sz="2000" dirty="0">
                <a:latin typeface="+mn-ea"/>
                <a:ea typeface="+mn-ea"/>
              </a:rPr>
              <a:t>年内还清贷款本息，前</a:t>
            </a:r>
            <a:r>
              <a:rPr lang="en-US" altLang="zh-CN" sz="2000" dirty="0">
                <a:latin typeface="+mn-ea"/>
                <a:ea typeface="+mn-ea"/>
              </a:rPr>
              <a:t>3</a:t>
            </a:r>
            <a:r>
              <a:rPr lang="zh-CN" altLang="en-US" sz="2000" dirty="0">
                <a:latin typeface="+mn-ea"/>
                <a:ea typeface="+mn-ea"/>
              </a:rPr>
              <a:t>年还贷款利息，后</a:t>
            </a:r>
            <a:r>
              <a:rPr lang="en-US" altLang="zh-CN" sz="2000" dirty="0">
                <a:latin typeface="+mn-ea"/>
                <a:ea typeface="+mn-ea"/>
              </a:rPr>
              <a:t>10</a:t>
            </a:r>
            <a:r>
              <a:rPr lang="zh-CN" altLang="en-US" sz="2000" dirty="0">
                <a:latin typeface="+mn-ea"/>
                <a:ea typeface="+mn-ea"/>
              </a:rPr>
              <a:t>年偿还本金和利息，最长不超过</a:t>
            </a:r>
            <a:r>
              <a:rPr lang="en-US" altLang="zh-CN" sz="2000" dirty="0">
                <a:latin typeface="+mn-ea"/>
                <a:ea typeface="+mn-ea"/>
              </a:rPr>
              <a:t>20</a:t>
            </a:r>
            <a:r>
              <a:rPr lang="zh-CN" altLang="en-US" sz="2000" dirty="0" smtClean="0">
                <a:latin typeface="+mn-ea"/>
                <a:ea typeface="+mn-ea"/>
              </a:rPr>
              <a:t>年。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6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342594" y="1737945"/>
            <a:ext cx="760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b="1" dirty="0" smtClean="0">
                <a:latin typeface="+mn-ea"/>
                <a:ea typeface="+mn-ea"/>
              </a:rPr>
              <a:t>学费补偿及贷款代偿：导向性的国家资助政策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442198810"/>
              </p:ext>
            </p:extLst>
          </p:nvPr>
        </p:nvGraphicFramePr>
        <p:xfrm>
          <a:off x="2162066" y="2941783"/>
          <a:ext cx="8064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518845" y="2124011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19573" y="1842793"/>
            <a:ext cx="56886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基层就业代偿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9573" y="2816508"/>
            <a:ext cx="79440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资助对象</a:t>
            </a:r>
            <a:r>
              <a:rPr lang="zh-CN" altLang="en-US" sz="2000" dirty="0" smtClean="0">
                <a:latin typeface="+mn-ea"/>
                <a:ea typeface="+mn-ea"/>
              </a:rPr>
              <a:t>：应届毕业生毕业当年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申请时间</a:t>
            </a:r>
            <a:r>
              <a:rPr lang="zh-CN" altLang="en-US" sz="2000" dirty="0" smtClean="0">
                <a:latin typeface="+mn-ea"/>
                <a:ea typeface="+mn-ea"/>
              </a:rPr>
              <a:t>：分两批，每年</a:t>
            </a:r>
            <a:r>
              <a:rPr lang="en-US" altLang="zh-CN" sz="2000" dirty="0" smtClean="0">
                <a:latin typeface="+mn-ea"/>
                <a:ea typeface="+mn-ea"/>
              </a:rPr>
              <a:t>6</a:t>
            </a:r>
            <a:r>
              <a:rPr lang="zh-CN" altLang="en-US" sz="2000" dirty="0" smtClean="0">
                <a:latin typeface="+mn-ea"/>
                <a:ea typeface="+mn-ea"/>
              </a:rPr>
              <a:t>月和</a:t>
            </a:r>
            <a:r>
              <a:rPr lang="en-US" altLang="zh-CN" sz="2000" dirty="0" smtClean="0">
                <a:latin typeface="+mn-ea"/>
                <a:ea typeface="+mn-ea"/>
              </a:rPr>
              <a:t>12</a:t>
            </a:r>
            <a:r>
              <a:rPr lang="zh-CN" altLang="en-US" sz="2000" dirty="0" smtClean="0">
                <a:latin typeface="+mn-ea"/>
                <a:ea typeface="+mn-ea"/>
              </a:rPr>
              <a:t>月报送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工作地点</a:t>
            </a:r>
            <a:r>
              <a:rPr lang="zh-CN" altLang="en-US" sz="2000" dirty="0" smtClean="0">
                <a:latin typeface="+mn-ea"/>
                <a:ea typeface="+mn-ea"/>
              </a:rPr>
              <a:t>：中西部省份基层单位（一般为乡镇一级）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服务年限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r>
              <a:rPr lang="en-US" altLang="zh-CN" sz="2000" dirty="0" smtClean="0">
                <a:latin typeface="+mn-ea"/>
                <a:ea typeface="+mn-ea"/>
              </a:rPr>
              <a:t>3</a:t>
            </a:r>
            <a:r>
              <a:rPr lang="zh-CN" altLang="en-US" sz="2000" dirty="0" smtClean="0">
                <a:latin typeface="+mn-ea"/>
                <a:ea typeface="+mn-ea"/>
              </a:rPr>
              <a:t>年及以上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代偿资金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r>
              <a:rPr lang="zh-CN" altLang="en-US" sz="2000" dirty="0">
                <a:latin typeface="+mn-ea"/>
                <a:ea typeface="+mn-ea"/>
              </a:rPr>
              <a:t>本科生上限</a:t>
            </a:r>
            <a:r>
              <a:rPr lang="en-US" altLang="zh-CN" sz="2000" dirty="0">
                <a:latin typeface="+mn-ea"/>
                <a:ea typeface="+mn-ea"/>
              </a:rPr>
              <a:t>8000</a:t>
            </a:r>
            <a:r>
              <a:rPr lang="zh-CN" altLang="en-US" sz="2000" dirty="0" smtClean="0">
                <a:latin typeface="+mn-ea"/>
                <a:ea typeface="+mn-ea"/>
              </a:rPr>
              <a:t>元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zh-CN" altLang="en-US" sz="2000" dirty="0" smtClean="0">
                <a:latin typeface="+mn-ea"/>
                <a:ea typeface="+mn-ea"/>
              </a:rPr>
              <a:t>年，</a:t>
            </a:r>
            <a:r>
              <a:rPr lang="zh-CN" altLang="en-US" sz="2000" dirty="0">
                <a:latin typeface="+mn-ea"/>
                <a:ea typeface="+mn-ea"/>
              </a:rPr>
              <a:t>研究生上限</a:t>
            </a:r>
            <a:r>
              <a:rPr lang="en-US" altLang="zh-CN" sz="2000" dirty="0">
                <a:latin typeface="+mn-ea"/>
                <a:ea typeface="+mn-ea"/>
              </a:rPr>
              <a:t>12000</a:t>
            </a:r>
            <a:r>
              <a:rPr lang="zh-CN" altLang="en-US" sz="2000" dirty="0" smtClean="0">
                <a:latin typeface="+mn-ea"/>
                <a:ea typeface="+mn-ea"/>
              </a:rPr>
              <a:t>元</a:t>
            </a:r>
            <a:r>
              <a:rPr lang="en-US" altLang="zh-CN" sz="2000" dirty="0">
                <a:latin typeface="+mn-ea"/>
              </a:rPr>
              <a:t>/</a:t>
            </a:r>
            <a:r>
              <a:rPr lang="zh-CN" altLang="en-US" sz="2000" dirty="0">
                <a:latin typeface="+mn-ea"/>
              </a:rPr>
              <a:t>年</a:t>
            </a:r>
            <a:r>
              <a:rPr lang="zh-CN" altLang="en-US" sz="2000" dirty="0" smtClean="0">
                <a:latin typeface="+mn-ea"/>
                <a:ea typeface="+mn-ea"/>
              </a:rPr>
              <a:t>；首先用来偿还助学贷款；分</a:t>
            </a:r>
            <a:r>
              <a:rPr lang="en-US" altLang="zh-CN" sz="2000" dirty="0" smtClean="0">
                <a:latin typeface="+mn-ea"/>
                <a:ea typeface="+mn-ea"/>
              </a:rPr>
              <a:t>3</a:t>
            </a:r>
            <a:r>
              <a:rPr lang="zh-CN" altLang="en-US" sz="2000" dirty="0" smtClean="0">
                <a:latin typeface="+mn-ea"/>
                <a:ea typeface="+mn-ea"/>
              </a:rPr>
              <a:t>年发放，贷款学生还可以申请利息补贴。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u="sng" dirty="0" smtClean="0">
                <a:latin typeface="+mn-ea"/>
                <a:ea typeface="+mn-ea"/>
              </a:rPr>
              <a:t>代偿管理</a:t>
            </a:r>
            <a:r>
              <a:rPr lang="zh-CN" altLang="en-US" sz="2000" dirty="0" smtClean="0">
                <a:latin typeface="+mn-ea"/>
                <a:ea typeface="+mn-ea"/>
              </a:rPr>
              <a:t>：每年需要核实学生在岗情况，一般在</a:t>
            </a:r>
            <a:r>
              <a:rPr lang="en-US" altLang="zh-CN" sz="2000" dirty="0" smtClean="0">
                <a:latin typeface="+mn-ea"/>
                <a:ea typeface="+mn-ea"/>
              </a:rPr>
              <a:t>5-6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zh-CN" altLang="en-US" sz="1800" dirty="0" smtClean="0">
                <a:latin typeface="+mn-ea"/>
                <a:ea typeface="+mn-ea"/>
              </a:rPr>
              <a:t>。</a:t>
            </a:r>
            <a:endParaRPr lang="zh-CN" altLang="en-US" sz="1800" dirty="0">
              <a:latin typeface="+mn-ea"/>
              <a:ea typeface="+mn-ea"/>
            </a:endParaRPr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119519" y="3031409"/>
            <a:ext cx="21339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3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的山大</a:t>
            </a:r>
            <a:endParaRPr lang="en-US" altLang="zh-CN" sz="3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1507" y="5036610"/>
            <a:ext cx="40831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山东大学资助政策</a:t>
            </a:r>
            <a:endParaRPr lang="en-US" altLang="zh-CN" sz="3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>
            <a:endCxn id="22" idx="0"/>
          </p:cNvCxnSpPr>
          <p:nvPr/>
        </p:nvCxnSpPr>
        <p:spPr>
          <a:xfrm>
            <a:off x="6141714" y="2064194"/>
            <a:ext cx="15653" cy="266448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13107" y="2994495"/>
            <a:ext cx="1257214" cy="1257214"/>
            <a:chOff x="5528760" y="2800393"/>
            <a:chExt cx="1257214" cy="1257214"/>
          </a:xfrm>
        </p:grpSpPr>
        <p:sp>
          <p:nvSpPr>
            <p:cNvPr id="19" name="椭圆 18"/>
            <p:cNvSpPr/>
            <p:nvPr/>
          </p:nvSpPr>
          <p:spPr>
            <a:xfrm>
              <a:off x="5528760" y="2800393"/>
              <a:ext cx="1257214" cy="1257214"/>
            </a:xfrm>
            <a:prstGeom prst="ellipse">
              <a:avLst/>
            </a:prstGeom>
            <a:solidFill>
              <a:srgbClr val="C00000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>
              <a:spLocks noChangeAspect="1"/>
            </p:cNvSpPr>
            <p:nvPr/>
          </p:nvSpPr>
          <p:spPr bwMode="auto">
            <a:xfrm>
              <a:off x="5756987" y="2934162"/>
              <a:ext cx="749578" cy="87160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椭圆 44"/>
          <p:cNvSpPr/>
          <p:nvPr/>
        </p:nvSpPr>
        <p:spPr>
          <a:xfrm>
            <a:off x="3167860" y="21509"/>
            <a:ext cx="6019800" cy="3009900"/>
          </a:xfrm>
          <a:custGeom>
            <a:avLst/>
            <a:gdLst>
              <a:gd name="connsiteX0" fmla="*/ 0 w 6019800"/>
              <a:gd name="connsiteY0" fmla="*/ 3009900 h 6019800"/>
              <a:gd name="connsiteX1" fmla="*/ 3009900 w 6019800"/>
              <a:gd name="connsiteY1" fmla="*/ 0 h 6019800"/>
              <a:gd name="connsiteX2" fmla="*/ 6019800 w 6019800"/>
              <a:gd name="connsiteY2" fmla="*/ 3009900 h 6019800"/>
              <a:gd name="connsiteX3" fmla="*/ 3009900 w 6019800"/>
              <a:gd name="connsiteY3" fmla="*/ 6019800 h 6019800"/>
              <a:gd name="connsiteX4" fmla="*/ 0 w 6019800"/>
              <a:gd name="connsiteY4" fmla="*/ 3009900 h 6019800"/>
              <a:gd name="connsiteX0" fmla="*/ 6019800 w 6111240"/>
              <a:gd name="connsiteY0" fmla="*/ 3009900 h 6019800"/>
              <a:gd name="connsiteX1" fmla="*/ 3009900 w 6111240"/>
              <a:gd name="connsiteY1" fmla="*/ 6019800 h 6019800"/>
              <a:gd name="connsiteX2" fmla="*/ 0 w 6111240"/>
              <a:gd name="connsiteY2" fmla="*/ 3009900 h 6019800"/>
              <a:gd name="connsiteX3" fmla="*/ 3009900 w 6111240"/>
              <a:gd name="connsiteY3" fmla="*/ 0 h 6019800"/>
              <a:gd name="connsiteX4" fmla="*/ 6111240 w 6111240"/>
              <a:gd name="connsiteY4" fmla="*/ 3101340 h 6019800"/>
              <a:gd name="connsiteX0" fmla="*/ 6019800 w 6111240"/>
              <a:gd name="connsiteY0" fmla="*/ 3009900 h 6019800"/>
              <a:gd name="connsiteX1" fmla="*/ 3009900 w 6111240"/>
              <a:gd name="connsiteY1" fmla="*/ 6019800 h 6019800"/>
              <a:gd name="connsiteX2" fmla="*/ 0 w 6111240"/>
              <a:gd name="connsiteY2" fmla="*/ 3009900 h 6019800"/>
              <a:gd name="connsiteX3" fmla="*/ 3009900 w 6111240"/>
              <a:gd name="connsiteY3" fmla="*/ 0 h 6019800"/>
              <a:gd name="connsiteX4" fmla="*/ 6111240 w 6111240"/>
              <a:gd name="connsiteY4" fmla="*/ 3101340 h 6019800"/>
              <a:gd name="connsiteX0" fmla="*/ 6019800 w 6019800"/>
              <a:gd name="connsiteY0" fmla="*/ 3009900 h 6019800"/>
              <a:gd name="connsiteX1" fmla="*/ 3009900 w 6019800"/>
              <a:gd name="connsiteY1" fmla="*/ 6019800 h 6019800"/>
              <a:gd name="connsiteX2" fmla="*/ 0 w 6019800"/>
              <a:gd name="connsiteY2" fmla="*/ 3009900 h 6019800"/>
              <a:gd name="connsiteX3" fmla="*/ 3009900 w 6019800"/>
              <a:gd name="connsiteY3" fmla="*/ 0 h 6019800"/>
              <a:gd name="connsiteX0" fmla="*/ 6019800 w 6019800"/>
              <a:gd name="connsiteY0" fmla="*/ 0 h 3009900"/>
              <a:gd name="connsiteX1" fmla="*/ 3009900 w 6019800"/>
              <a:gd name="connsiteY1" fmla="*/ 3009900 h 3009900"/>
              <a:gd name="connsiteX2" fmla="*/ 0 w 6019800"/>
              <a:gd name="connsiteY2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9800" h="3009900">
                <a:moveTo>
                  <a:pt x="6019800" y="0"/>
                </a:moveTo>
                <a:cubicBezTo>
                  <a:pt x="6019800" y="1662322"/>
                  <a:pt x="4672222" y="3009900"/>
                  <a:pt x="3009900" y="3009900"/>
                </a:cubicBezTo>
                <a:cubicBezTo>
                  <a:pt x="1347578" y="3009900"/>
                  <a:pt x="0" y="1662322"/>
                  <a:pt x="0" y="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582442" y="342955"/>
            <a:ext cx="3149852" cy="1110775"/>
            <a:chOff x="4582442" y="342955"/>
            <a:chExt cx="3149852" cy="1110775"/>
          </a:xfrm>
        </p:grpSpPr>
        <p:sp>
          <p:nvSpPr>
            <p:cNvPr id="10" name="文本框 3"/>
            <p:cNvSpPr txBox="1"/>
            <p:nvPr/>
          </p:nvSpPr>
          <p:spPr>
            <a:xfrm>
              <a:off x="4582442" y="342955"/>
              <a:ext cx="3149852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167064" y="976676"/>
              <a:ext cx="1980607" cy="4770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24" name="椭圆 44"/>
          <p:cNvSpPr/>
          <p:nvPr/>
        </p:nvSpPr>
        <p:spPr>
          <a:xfrm>
            <a:off x="3253728" y="-881661"/>
            <a:ext cx="5674372" cy="2811786"/>
          </a:xfrm>
          <a:custGeom>
            <a:avLst/>
            <a:gdLst>
              <a:gd name="connsiteX0" fmla="*/ 0 w 6019800"/>
              <a:gd name="connsiteY0" fmla="*/ 3009900 h 6019800"/>
              <a:gd name="connsiteX1" fmla="*/ 3009900 w 6019800"/>
              <a:gd name="connsiteY1" fmla="*/ 0 h 6019800"/>
              <a:gd name="connsiteX2" fmla="*/ 6019800 w 6019800"/>
              <a:gd name="connsiteY2" fmla="*/ 3009900 h 6019800"/>
              <a:gd name="connsiteX3" fmla="*/ 3009900 w 6019800"/>
              <a:gd name="connsiteY3" fmla="*/ 6019800 h 6019800"/>
              <a:gd name="connsiteX4" fmla="*/ 0 w 6019800"/>
              <a:gd name="connsiteY4" fmla="*/ 3009900 h 6019800"/>
              <a:gd name="connsiteX0" fmla="*/ 6019800 w 6111240"/>
              <a:gd name="connsiteY0" fmla="*/ 3009900 h 6019800"/>
              <a:gd name="connsiteX1" fmla="*/ 3009900 w 6111240"/>
              <a:gd name="connsiteY1" fmla="*/ 6019800 h 6019800"/>
              <a:gd name="connsiteX2" fmla="*/ 0 w 6111240"/>
              <a:gd name="connsiteY2" fmla="*/ 3009900 h 6019800"/>
              <a:gd name="connsiteX3" fmla="*/ 3009900 w 6111240"/>
              <a:gd name="connsiteY3" fmla="*/ 0 h 6019800"/>
              <a:gd name="connsiteX4" fmla="*/ 6111240 w 6111240"/>
              <a:gd name="connsiteY4" fmla="*/ 3101340 h 6019800"/>
              <a:gd name="connsiteX0" fmla="*/ 6019800 w 6111240"/>
              <a:gd name="connsiteY0" fmla="*/ 3009900 h 6019800"/>
              <a:gd name="connsiteX1" fmla="*/ 3009900 w 6111240"/>
              <a:gd name="connsiteY1" fmla="*/ 6019800 h 6019800"/>
              <a:gd name="connsiteX2" fmla="*/ 0 w 6111240"/>
              <a:gd name="connsiteY2" fmla="*/ 3009900 h 6019800"/>
              <a:gd name="connsiteX3" fmla="*/ 3009900 w 6111240"/>
              <a:gd name="connsiteY3" fmla="*/ 0 h 6019800"/>
              <a:gd name="connsiteX4" fmla="*/ 6111240 w 6111240"/>
              <a:gd name="connsiteY4" fmla="*/ 3101340 h 6019800"/>
              <a:gd name="connsiteX0" fmla="*/ 6019800 w 6019800"/>
              <a:gd name="connsiteY0" fmla="*/ 3009900 h 6019800"/>
              <a:gd name="connsiteX1" fmla="*/ 3009900 w 6019800"/>
              <a:gd name="connsiteY1" fmla="*/ 6019800 h 6019800"/>
              <a:gd name="connsiteX2" fmla="*/ 0 w 6019800"/>
              <a:gd name="connsiteY2" fmla="*/ 3009900 h 6019800"/>
              <a:gd name="connsiteX3" fmla="*/ 3009900 w 6019800"/>
              <a:gd name="connsiteY3" fmla="*/ 0 h 6019800"/>
              <a:gd name="connsiteX0" fmla="*/ 6019800 w 6019800"/>
              <a:gd name="connsiteY0" fmla="*/ 0 h 3009900"/>
              <a:gd name="connsiteX1" fmla="*/ 3009900 w 6019800"/>
              <a:gd name="connsiteY1" fmla="*/ 3009900 h 3009900"/>
              <a:gd name="connsiteX2" fmla="*/ 0 w 6019800"/>
              <a:gd name="connsiteY2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9800" h="3009900">
                <a:moveTo>
                  <a:pt x="6019800" y="0"/>
                </a:moveTo>
                <a:cubicBezTo>
                  <a:pt x="6019800" y="1662322"/>
                  <a:pt x="4672222" y="3009900"/>
                  <a:pt x="3009900" y="3009900"/>
                </a:cubicBezTo>
                <a:cubicBezTo>
                  <a:pt x="1347578" y="3009900"/>
                  <a:pt x="0" y="1662322"/>
                  <a:pt x="0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528760" y="4728676"/>
            <a:ext cx="1257214" cy="1257214"/>
            <a:chOff x="5528760" y="4728676"/>
            <a:chExt cx="1257214" cy="1257214"/>
          </a:xfrm>
        </p:grpSpPr>
        <p:sp>
          <p:nvSpPr>
            <p:cNvPr id="22" name="椭圆 21"/>
            <p:cNvSpPr/>
            <p:nvPr/>
          </p:nvSpPr>
          <p:spPr>
            <a:xfrm>
              <a:off x="5528760" y="4728676"/>
              <a:ext cx="1257214" cy="1257214"/>
            </a:xfrm>
            <a:prstGeom prst="ellipse">
              <a:avLst/>
            </a:prstGeom>
            <a:solidFill>
              <a:srgbClr val="C00000"/>
            </a:solidFill>
            <a:ln w="1905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5764221" y="4931216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8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pic>
        <p:nvPicPr>
          <p:cNvPr id="2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decel="10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3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41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333">
                                          <p:cBhvr additive="base"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333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4" grpId="0"/>
          <p:bldP spid="6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decel="10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3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4" grpId="0"/>
          <p:bldP spid="6" grpId="0" animBg="1"/>
          <p:bldP spid="24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3137030" y="1737945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650034" y="1377142"/>
            <a:ext cx="696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000" b="1" dirty="0" smtClean="0">
                <a:latin typeface="+mn-ea"/>
              </a:rPr>
              <a:t>服兵役代偿资助上限：本科生</a:t>
            </a:r>
            <a:r>
              <a:rPr lang="en-US" altLang="zh-CN" sz="2000" b="1" dirty="0" smtClean="0">
                <a:latin typeface="+mn-ea"/>
              </a:rPr>
              <a:t>8000</a:t>
            </a:r>
            <a:r>
              <a:rPr lang="zh-CN" altLang="en-US" sz="2000" b="1" dirty="0" smtClean="0">
                <a:latin typeface="+mn-ea"/>
              </a:rPr>
              <a:t>元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 smtClean="0">
                <a:latin typeface="+mn-ea"/>
              </a:rPr>
              <a:t>年，研究生</a:t>
            </a:r>
            <a:r>
              <a:rPr lang="en-US" altLang="zh-CN" sz="2000" b="1" dirty="0" smtClean="0">
                <a:latin typeface="+mn-ea"/>
              </a:rPr>
              <a:t>12000</a:t>
            </a:r>
            <a:r>
              <a:rPr lang="zh-CN" altLang="en-US" sz="2000" b="1" dirty="0">
                <a:latin typeface="+mn-ea"/>
              </a:rPr>
              <a:t>元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年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7009345"/>
              </p:ext>
            </p:extLst>
          </p:nvPr>
        </p:nvGraphicFramePr>
        <p:xfrm>
          <a:off x="1984902" y="2069639"/>
          <a:ext cx="8640960" cy="456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8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3098394" y="1924828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02383" y="1928837"/>
            <a:ext cx="5688632" cy="59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退役士兵学费资助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145310133"/>
              </p:ext>
            </p:extLst>
          </p:nvPr>
        </p:nvGraphicFramePr>
        <p:xfrm>
          <a:off x="3146738" y="18370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091901" y="2716219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资助对象：</a:t>
            </a:r>
            <a:endParaRPr lang="en-US" altLang="zh-CN" sz="2400" dirty="0" smtClean="0">
              <a:latin typeface="+mn-ea"/>
              <a:ea typeface="+mn-ea"/>
            </a:endParaRPr>
          </a:p>
          <a:p>
            <a:pPr lvl="0">
              <a:buNone/>
            </a:pPr>
            <a:r>
              <a:rPr lang="zh-CN" altLang="zh-CN" dirty="0"/>
              <a:t>退役一年以上的士兵，持有民政部门出具的关于其自主就业退役士兵身份的证明；</a:t>
            </a:r>
          </a:p>
          <a:p>
            <a:pPr lvl="0">
              <a:buNone/>
            </a:pPr>
            <a:r>
              <a:rPr lang="zh-CN" altLang="zh-CN" dirty="0"/>
              <a:t>具有我校正式学籍的全日制学生；</a:t>
            </a:r>
          </a:p>
          <a:p>
            <a:pPr lvl="0">
              <a:buNone/>
            </a:pPr>
            <a:r>
              <a:rPr lang="zh-CN" altLang="zh-CN" dirty="0"/>
              <a:t>未享受过国家学费及贷款代偿政策；</a:t>
            </a:r>
          </a:p>
          <a:p>
            <a:pPr lvl="0">
              <a:buNone/>
            </a:pPr>
            <a:r>
              <a:rPr lang="zh-CN" altLang="zh-CN" dirty="0"/>
              <a:t>以前学历阶段未享受过退役士兵教育学费资助政策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098393" y="4999320"/>
            <a:ext cx="7475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 smtClean="0"/>
              <a:t>资助标准：上限</a:t>
            </a:r>
            <a:r>
              <a:rPr lang="zh-CN" altLang="en-US" sz="2400" dirty="0" smtClean="0">
                <a:latin typeface="+mn-ea"/>
              </a:rPr>
              <a:t>本科生</a:t>
            </a:r>
            <a:r>
              <a:rPr lang="en-US" altLang="zh-CN" sz="2400" dirty="0">
                <a:latin typeface="+mn-ea"/>
              </a:rPr>
              <a:t>8000</a:t>
            </a:r>
            <a:r>
              <a:rPr lang="zh-CN" altLang="en-US" sz="2400" dirty="0">
                <a:latin typeface="+mn-ea"/>
              </a:rPr>
              <a:t>元</a:t>
            </a:r>
            <a:r>
              <a:rPr lang="en-US" altLang="zh-CN" sz="2400" dirty="0">
                <a:latin typeface="+mn-ea"/>
              </a:rPr>
              <a:t>/</a:t>
            </a:r>
            <a:r>
              <a:rPr lang="zh-CN" altLang="en-US" sz="2400" dirty="0">
                <a:latin typeface="+mn-ea"/>
              </a:rPr>
              <a:t>年，研究生</a:t>
            </a:r>
            <a:r>
              <a:rPr lang="en-US" altLang="zh-CN" sz="2400" dirty="0">
                <a:latin typeface="+mn-ea"/>
              </a:rPr>
              <a:t>12000</a:t>
            </a:r>
            <a:r>
              <a:rPr lang="zh-CN" altLang="en-US" sz="2400" dirty="0">
                <a:latin typeface="+mn-ea"/>
              </a:rPr>
              <a:t>元</a:t>
            </a:r>
            <a:r>
              <a:rPr lang="en-US" altLang="zh-CN" sz="2400" dirty="0">
                <a:latin typeface="+mn-ea"/>
              </a:rPr>
              <a:t>/</a:t>
            </a:r>
            <a:r>
              <a:rPr lang="zh-CN" altLang="en-US" sz="2400" dirty="0">
                <a:latin typeface="+mn-ea"/>
              </a:rPr>
              <a:t>年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12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556383" y="2716219"/>
            <a:ext cx="508099" cy="508099"/>
            <a:chOff x="5528760" y="2950676"/>
            <a:chExt cx="1257214" cy="1257214"/>
          </a:xfrm>
        </p:grpSpPr>
        <p:sp>
          <p:nvSpPr>
            <p:cNvPr id="17" name="椭圆 16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C0000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8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62875" y="4942034"/>
            <a:ext cx="508099" cy="508099"/>
            <a:chOff x="5528760" y="2950676"/>
            <a:chExt cx="1257214" cy="1257214"/>
          </a:xfrm>
        </p:grpSpPr>
        <p:sp>
          <p:nvSpPr>
            <p:cNvPr id="20" name="椭圆 19"/>
            <p:cNvSpPr/>
            <p:nvPr/>
          </p:nvSpPr>
          <p:spPr>
            <a:xfrm>
              <a:off x="5528760" y="2950676"/>
              <a:ext cx="1257214" cy="1257214"/>
            </a:xfrm>
            <a:prstGeom prst="ellipse">
              <a:avLst/>
            </a:prstGeom>
            <a:solidFill>
              <a:srgbClr val="C00000"/>
            </a:solidFill>
            <a:ln w="19050">
              <a:noFill/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5764221" y="3202428"/>
              <a:ext cx="827079" cy="7032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8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8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382726" y="1999882"/>
            <a:ext cx="5688632" cy="59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latin typeface="+mn-ea"/>
                <a:ea typeface="+mn-ea"/>
              </a:rPr>
              <a:t>学费减免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2726" y="2828834"/>
            <a:ext cx="779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根据</a:t>
            </a:r>
            <a:r>
              <a:rPr lang="zh-CN" altLang="zh-CN" sz="2400" dirty="0"/>
              <a:t>有关文件规定，部分孤残学生、烈士子女、优抚家庭子女、家庭遭受重大自然灾害等等家庭经济特别困难的学生，酌情实行减收或免收学费。</a:t>
            </a:r>
            <a:endParaRPr lang="zh-CN" altLang="en-US" sz="2400" dirty="0"/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11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815059" y="1486452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794899" y="2963791"/>
            <a:ext cx="2137571" cy="1843189"/>
            <a:chOff x="500884" y="2629525"/>
            <a:chExt cx="2396673" cy="3514037"/>
          </a:xfrm>
          <a:solidFill>
            <a:srgbClr val="FCD5B5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00884" y="2629525"/>
              <a:ext cx="2396673" cy="3514037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7" name="TextBox 60"/>
            <p:cNvSpPr txBox="1">
              <a:spLocks noChangeArrowheads="1"/>
            </p:cNvSpPr>
            <p:nvPr/>
          </p:nvSpPr>
          <p:spPr bwMode="auto">
            <a:xfrm>
              <a:off x="918839" y="3575232"/>
              <a:ext cx="1511690" cy="18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生活费资助</a:t>
              </a:r>
              <a:endParaRPr lang="zh-CN" altLang="en-US" sz="28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03247" y="1562666"/>
            <a:ext cx="4105275" cy="649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国家奖学金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23272" y="1599179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1</a:t>
            </a:r>
          </a:p>
        </p:txBody>
      </p:sp>
      <p:sp>
        <p:nvSpPr>
          <p:cNvPr id="11" name="矩形 10"/>
          <p:cNvSpPr/>
          <p:nvPr/>
        </p:nvSpPr>
        <p:spPr>
          <a:xfrm>
            <a:off x="5539047" y="2480712"/>
            <a:ext cx="410527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国家励志奖学金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2" name="Oval 4"/>
          <p:cNvSpPr/>
          <p:nvPr/>
        </p:nvSpPr>
        <p:spPr>
          <a:xfrm>
            <a:off x="5623272" y="2504623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03247" y="3423556"/>
            <a:ext cx="4105275" cy="649287"/>
          </a:xfrm>
          <a:prstGeom prst="rect">
            <a:avLst/>
          </a:prstGeom>
          <a:solidFill>
            <a:srgbClr val="EBF1DE"/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国家助学金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5" name="Oval 4"/>
          <p:cNvSpPr/>
          <p:nvPr/>
        </p:nvSpPr>
        <p:spPr>
          <a:xfrm>
            <a:off x="5623272" y="3453992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84943" y="4366400"/>
            <a:ext cx="410527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山东大学助学金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7" name="Oval 4"/>
          <p:cNvSpPr/>
          <p:nvPr/>
        </p:nvSpPr>
        <p:spPr>
          <a:xfrm>
            <a:off x="5623272" y="4435564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4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4942" y="5353609"/>
            <a:ext cx="4105275" cy="649287"/>
          </a:xfrm>
          <a:prstGeom prst="rect">
            <a:avLst/>
          </a:prstGeom>
          <a:solidFill>
            <a:srgbClr val="EBF1DE"/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400" b="1" dirty="0" smtClean="0">
                <a:solidFill>
                  <a:srgbClr val="333333"/>
                </a:solidFill>
                <a:ea typeface="黑体" pitchFamily="2" charset="-122"/>
              </a:rPr>
              <a:t> 社会助学金</a:t>
            </a:r>
            <a:endParaRPr lang="zh-CN" altLang="en-US" sz="24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9" name="Oval 4"/>
          <p:cNvSpPr/>
          <p:nvPr/>
        </p:nvSpPr>
        <p:spPr>
          <a:xfrm>
            <a:off x="5623272" y="5371361"/>
            <a:ext cx="576262" cy="576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5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824461" y="1919798"/>
            <a:ext cx="1565361" cy="121020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5"/>
          <p:cNvCxnSpPr/>
          <p:nvPr/>
        </p:nvCxnSpPr>
        <p:spPr>
          <a:xfrm flipV="1">
            <a:off x="4016154" y="2946705"/>
            <a:ext cx="1487093" cy="53275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5"/>
          <p:cNvCxnSpPr>
            <a:cxnSpLocks noChangeShapeType="1"/>
          </p:cNvCxnSpPr>
          <p:nvPr/>
        </p:nvCxnSpPr>
        <p:spPr bwMode="auto">
          <a:xfrm flipV="1">
            <a:off x="4027591" y="3862716"/>
            <a:ext cx="1457351" cy="2035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cxnSp>
        <p:nvCxnSpPr>
          <p:cNvPr id="23" name="直接箭头连接符 5"/>
          <p:cNvCxnSpPr>
            <a:cxnSpLocks noChangeShapeType="1"/>
          </p:cNvCxnSpPr>
          <p:nvPr/>
        </p:nvCxnSpPr>
        <p:spPr bwMode="auto">
          <a:xfrm>
            <a:off x="4027591" y="4334963"/>
            <a:ext cx="1362231" cy="356080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cxnSp>
        <p:nvCxnSpPr>
          <p:cNvPr id="24" name="直接箭头连接符 5"/>
          <p:cNvCxnSpPr>
            <a:cxnSpLocks noChangeShapeType="1"/>
          </p:cNvCxnSpPr>
          <p:nvPr/>
        </p:nvCxnSpPr>
        <p:spPr bwMode="auto">
          <a:xfrm>
            <a:off x="3738446" y="4660724"/>
            <a:ext cx="1651376" cy="1017528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pic>
        <p:nvPicPr>
          <p:cNvPr id="25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1101060" y="1981574"/>
            <a:ext cx="1885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国家奖学金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482" y="2525533"/>
            <a:ext cx="4662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国家</a:t>
            </a:r>
            <a:r>
              <a:rPr lang="zh-CN" altLang="zh-CN" sz="2400" dirty="0"/>
              <a:t>奖学金由中央政府出资设立，用于奖励我校二年级以上（含二年级）的全日制</a:t>
            </a:r>
            <a:r>
              <a:rPr lang="zh-CN" altLang="zh-CN" sz="2400" dirty="0" smtClean="0"/>
              <a:t>本科在校生</a:t>
            </a:r>
            <a:r>
              <a:rPr lang="zh-CN" altLang="en-US" sz="2400" dirty="0" smtClean="0"/>
              <a:t>。</a:t>
            </a:r>
            <a:r>
              <a:rPr lang="zh-CN" altLang="zh-CN" sz="2400" dirty="0"/>
              <a:t>奖励标准为每人每年</a:t>
            </a:r>
            <a:r>
              <a:rPr lang="en-US" altLang="zh-CN" sz="2400" dirty="0"/>
              <a:t>8000</a:t>
            </a:r>
            <a:r>
              <a:rPr lang="zh-CN" altLang="zh-CN" sz="2400" dirty="0" smtClean="0"/>
              <a:t>元</a:t>
            </a:r>
            <a:r>
              <a:rPr lang="zh-CN" altLang="en-US" sz="2400" dirty="0" smtClean="0"/>
              <a:t>。每年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月份评选。</a:t>
            </a:r>
            <a:endParaRPr lang="zh-CN" altLang="en-US" sz="2400" dirty="0"/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3767" y="1981574"/>
            <a:ext cx="2606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国家励志奖学金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15189" y="2525533"/>
            <a:ext cx="4950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国家</a:t>
            </a:r>
            <a:r>
              <a:rPr lang="zh-CN" altLang="zh-CN" sz="2400" dirty="0"/>
              <a:t>励志奖学金由中央政府出资设立，用于奖励二年级以上（含二年级）全日制</a:t>
            </a:r>
            <a:r>
              <a:rPr lang="zh-CN" altLang="zh-CN" sz="2400" dirty="0" smtClean="0"/>
              <a:t>本</a:t>
            </a:r>
            <a:r>
              <a:rPr lang="zh-CN" altLang="en-US" sz="2400" dirty="0" smtClean="0"/>
              <a:t>科</a:t>
            </a:r>
            <a:r>
              <a:rPr lang="zh-CN" altLang="zh-CN" sz="2400" dirty="0" smtClean="0"/>
              <a:t>在校生中</a:t>
            </a:r>
            <a:r>
              <a:rPr lang="zh-CN" altLang="zh-CN" sz="2400" dirty="0"/>
              <a:t>品学兼优的家庭经济困难学生</a:t>
            </a:r>
            <a:r>
              <a:rPr lang="zh-CN" altLang="zh-CN" sz="2400" dirty="0" smtClean="0"/>
              <a:t>。奖励</a:t>
            </a:r>
            <a:r>
              <a:rPr lang="zh-CN" altLang="zh-CN" sz="2400" dirty="0"/>
              <a:t>标准为每人每年</a:t>
            </a:r>
            <a:r>
              <a:rPr lang="en-US" altLang="zh-CN" sz="2400" dirty="0"/>
              <a:t>8000</a:t>
            </a:r>
            <a:r>
              <a:rPr lang="zh-CN" altLang="zh-CN" sz="2400" dirty="0" smtClean="0"/>
              <a:t>元</a:t>
            </a:r>
            <a:r>
              <a:rPr lang="zh-CN" altLang="en-US" sz="2400" dirty="0" smtClean="0"/>
              <a:t>。每年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月份评选。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08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858038" y="1926248"/>
            <a:ext cx="2001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国家助学金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704" y="2418691"/>
            <a:ext cx="355941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200" dirty="0" smtClean="0"/>
              <a:t>        </a:t>
            </a:r>
            <a:r>
              <a:rPr lang="zh-CN" altLang="zh-CN" sz="2200" dirty="0" smtClean="0"/>
              <a:t>由</a:t>
            </a:r>
            <a:r>
              <a:rPr lang="zh-CN" altLang="zh-CN" sz="2200" dirty="0"/>
              <a:t>中央政府出资设立，用于资助高校全日制本专科在校生中的家庭经济困难学生。国家助学金分为三等，资助标准为分别为</a:t>
            </a:r>
            <a:r>
              <a:rPr lang="en-US" altLang="zh-CN" sz="2200" dirty="0"/>
              <a:t>3000</a:t>
            </a:r>
            <a:r>
              <a:rPr lang="zh-CN" altLang="zh-CN" sz="2200" dirty="0"/>
              <a:t>元</a:t>
            </a:r>
            <a:r>
              <a:rPr lang="en-US" altLang="zh-CN" sz="2200" dirty="0"/>
              <a:t>/</a:t>
            </a:r>
            <a:r>
              <a:rPr lang="zh-CN" altLang="zh-CN" sz="2200" dirty="0"/>
              <a:t>年、</a:t>
            </a:r>
            <a:r>
              <a:rPr lang="en-US" altLang="zh-CN" sz="2200" dirty="0"/>
              <a:t>2500</a:t>
            </a:r>
            <a:r>
              <a:rPr lang="zh-CN" altLang="zh-CN" sz="2200" dirty="0"/>
              <a:t>元</a:t>
            </a:r>
            <a:r>
              <a:rPr lang="en-US" altLang="zh-CN" sz="2200" dirty="0"/>
              <a:t>/</a:t>
            </a:r>
            <a:r>
              <a:rPr lang="zh-CN" altLang="zh-CN" sz="2200" dirty="0"/>
              <a:t>年、</a:t>
            </a:r>
            <a:r>
              <a:rPr lang="en-US" altLang="zh-CN" sz="2200" dirty="0"/>
              <a:t>2000</a:t>
            </a:r>
            <a:r>
              <a:rPr lang="zh-CN" altLang="zh-CN" sz="2200" dirty="0"/>
              <a:t>元</a:t>
            </a:r>
            <a:r>
              <a:rPr lang="en-US" altLang="zh-CN" sz="2200" dirty="0"/>
              <a:t>/</a:t>
            </a:r>
            <a:r>
              <a:rPr lang="zh-CN" altLang="zh-CN" sz="2200" dirty="0"/>
              <a:t>年，</a:t>
            </a:r>
            <a:r>
              <a:rPr lang="zh-CN" altLang="zh-CN" sz="2200" dirty="0" smtClean="0"/>
              <a:t>每年</a:t>
            </a:r>
            <a:r>
              <a:rPr lang="en-US" altLang="zh-CN" sz="2200" dirty="0" smtClean="0"/>
              <a:t>10</a:t>
            </a:r>
            <a:r>
              <a:rPr lang="zh-CN" altLang="en-US" sz="2200" dirty="0" smtClean="0"/>
              <a:t>月份</a:t>
            </a:r>
            <a:r>
              <a:rPr lang="zh-CN" altLang="zh-CN" sz="2200" dirty="0" smtClean="0"/>
              <a:t>评</a:t>
            </a:r>
            <a:r>
              <a:rPr lang="zh-CN" altLang="en-US" sz="2200" dirty="0" smtClean="0"/>
              <a:t>选</a:t>
            </a:r>
            <a:r>
              <a:rPr lang="zh-CN" altLang="zh-CN" sz="2200" dirty="0" smtClean="0"/>
              <a:t>，</a:t>
            </a:r>
            <a:r>
              <a:rPr lang="zh-CN" altLang="zh-CN" sz="2200" dirty="0"/>
              <a:t>按月发放。</a:t>
            </a:r>
            <a:endParaRPr lang="zh-CN" altLang="en-US" sz="2200" dirty="0"/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生活费资助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17453" y="1920665"/>
            <a:ext cx="25419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山东大学助学金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22732" y="2418691"/>
            <a:ext cx="3546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由</a:t>
            </a:r>
            <a:r>
              <a:rPr lang="zh-CN" altLang="zh-CN" sz="2400" dirty="0"/>
              <a:t>学校出资设立，用于资助全日制本科在校生中的家庭经济困难学生。资助标准为</a:t>
            </a:r>
            <a:r>
              <a:rPr lang="en-US" altLang="zh-CN" sz="2400" dirty="0"/>
              <a:t>1500</a:t>
            </a:r>
            <a:r>
              <a:rPr lang="zh-CN" altLang="zh-CN" sz="2400" dirty="0"/>
              <a:t>元</a:t>
            </a:r>
            <a:r>
              <a:rPr lang="en-US" altLang="zh-CN" sz="2400" dirty="0"/>
              <a:t>/</a:t>
            </a:r>
            <a:r>
              <a:rPr lang="zh-CN" altLang="zh-CN" sz="2400" dirty="0"/>
              <a:t>年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每年</a:t>
            </a:r>
            <a:r>
              <a:rPr lang="en-US" altLang="zh-CN" sz="2400" dirty="0"/>
              <a:t>10</a:t>
            </a:r>
            <a:r>
              <a:rPr lang="zh-CN" altLang="en-US" sz="2400" dirty="0"/>
              <a:t>月份</a:t>
            </a:r>
            <a:r>
              <a:rPr lang="zh-CN" altLang="zh-CN" sz="2400" dirty="0"/>
              <a:t>评</a:t>
            </a:r>
            <a:r>
              <a:rPr lang="zh-CN" altLang="en-US" sz="2400" dirty="0"/>
              <a:t>选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按月发放。</a:t>
            </a:r>
            <a:endParaRPr lang="zh-CN" altLang="en-US" sz="2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057880" y="1920665"/>
            <a:ext cx="1853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社会助学金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3988" y="2364636"/>
            <a:ext cx="405622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200" dirty="0" smtClean="0"/>
              <a:t>        </a:t>
            </a:r>
            <a:r>
              <a:rPr lang="zh-CN" altLang="zh-CN" sz="2200" dirty="0" smtClean="0"/>
              <a:t>由</a:t>
            </a:r>
            <a:r>
              <a:rPr lang="zh-CN" altLang="zh-CN" sz="2200" dirty="0"/>
              <a:t>社会各界出资设立，用于资助全日制本科在校生中的家庭经济困难学生，包括中海油助学金、思源助学金、新长城助学金、真维斯助学金、昱鸿助学金等，资助标准为</a:t>
            </a:r>
            <a:r>
              <a:rPr lang="en-US" altLang="zh-CN" sz="2200" dirty="0"/>
              <a:t>1000</a:t>
            </a:r>
            <a:r>
              <a:rPr lang="zh-CN" altLang="zh-CN" sz="2200" dirty="0"/>
              <a:t>元</a:t>
            </a:r>
            <a:r>
              <a:rPr lang="en-US" altLang="zh-CN" sz="2200" dirty="0"/>
              <a:t>/</a:t>
            </a:r>
            <a:r>
              <a:rPr lang="zh-CN" altLang="zh-CN" sz="2200" dirty="0"/>
              <a:t>人—</a:t>
            </a:r>
            <a:r>
              <a:rPr lang="en-US" altLang="zh-CN" sz="2200" dirty="0"/>
              <a:t>6600</a:t>
            </a:r>
            <a:r>
              <a:rPr lang="zh-CN" altLang="zh-CN" sz="2200" dirty="0"/>
              <a:t>元</a:t>
            </a:r>
            <a:r>
              <a:rPr lang="en-US" altLang="zh-CN" sz="2200" dirty="0"/>
              <a:t>/</a:t>
            </a:r>
            <a:r>
              <a:rPr lang="zh-CN" altLang="zh-CN" sz="2200" dirty="0"/>
              <a:t>人不等。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724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853695" y="1737945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2421647" y="3145006"/>
            <a:ext cx="1441450" cy="1441450"/>
            <a:chOff x="877888" y="2946400"/>
            <a:chExt cx="1939925" cy="19399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7" name="TextBox 60"/>
            <p:cNvSpPr txBox="1">
              <a:spLocks noChangeArrowheads="1"/>
            </p:cNvSpPr>
            <p:nvPr/>
          </p:nvSpPr>
          <p:spPr bwMode="auto">
            <a:xfrm>
              <a:off x="1078717" y="3292222"/>
              <a:ext cx="1538267" cy="1284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应急资助</a:t>
              </a:r>
              <a:endParaRPr lang="zh-CN" altLang="en-US" sz="28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461782" y="1814158"/>
            <a:ext cx="4105275" cy="649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无息无期借款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27945" y="1850671"/>
            <a:ext cx="576262" cy="576262"/>
          </a:xfrm>
          <a:prstGeom prst="ellipse">
            <a:avLst/>
          </a:prstGeom>
          <a:solidFill>
            <a:srgbClr val="CCC1D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1</a:t>
            </a:r>
          </a:p>
        </p:txBody>
      </p:sp>
      <p:sp>
        <p:nvSpPr>
          <p:cNvPr id="11" name="矩形 10"/>
          <p:cNvSpPr/>
          <p:nvPr/>
        </p:nvSpPr>
        <p:spPr>
          <a:xfrm>
            <a:off x="5458742" y="3341316"/>
            <a:ext cx="410527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大 病 救 助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2" name="Oval 4"/>
          <p:cNvSpPr/>
          <p:nvPr/>
        </p:nvSpPr>
        <p:spPr>
          <a:xfrm>
            <a:off x="5627945" y="3360414"/>
            <a:ext cx="576262" cy="576262"/>
          </a:xfrm>
          <a:prstGeom prst="ellipse">
            <a:avLst/>
          </a:prstGeom>
          <a:solidFill>
            <a:srgbClr val="CCC1D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28458" y="4665007"/>
            <a:ext cx="4105275" cy="649287"/>
          </a:xfrm>
          <a:prstGeom prst="rect">
            <a:avLst/>
          </a:prstGeom>
          <a:solidFill>
            <a:srgbClr val="EBF1DE"/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    解 忧 杂 货 铺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5" name="Oval 4"/>
          <p:cNvSpPr/>
          <p:nvPr/>
        </p:nvSpPr>
        <p:spPr>
          <a:xfrm>
            <a:off x="5618109" y="4720511"/>
            <a:ext cx="576262" cy="576262"/>
          </a:xfrm>
          <a:prstGeom prst="ellipse">
            <a:avLst/>
          </a:prstGeom>
          <a:solidFill>
            <a:srgbClr val="CCC1D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微软雅黑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863097" y="2171291"/>
            <a:ext cx="1565361" cy="121020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5"/>
          <p:cNvCxnSpPr/>
          <p:nvPr/>
        </p:nvCxnSpPr>
        <p:spPr>
          <a:xfrm>
            <a:off x="4054790" y="3730950"/>
            <a:ext cx="1247177" cy="15832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5"/>
          <p:cNvCxnSpPr>
            <a:cxnSpLocks noChangeShapeType="1"/>
          </p:cNvCxnSpPr>
          <p:nvPr/>
        </p:nvCxnSpPr>
        <p:spPr bwMode="auto">
          <a:xfrm>
            <a:off x="4012322" y="4140257"/>
            <a:ext cx="1289645" cy="868385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pic>
        <p:nvPicPr>
          <p:cNvPr id="19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125634" y="2283313"/>
            <a:ext cx="80229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2000" dirty="0" smtClean="0">
                <a:latin typeface="+mn-ea"/>
                <a:ea typeface="+mn-ea"/>
              </a:rPr>
              <a:t>    </a:t>
            </a:r>
            <a:r>
              <a:rPr lang="zh-CN" altLang="zh-CN" sz="2000" dirty="0" smtClean="0">
                <a:latin typeface="+mn-ea"/>
                <a:ea typeface="+mn-ea"/>
              </a:rPr>
              <a:t>由于</a:t>
            </a:r>
            <a:r>
              <a:rPr lang="zh-CN" altLang="zh-CN" sz="2000" dirty="0">
                <a:latin typeface="+mn-ea"/>
                <a:ea typeface="+mn-ea"/>
              </a:rPr>
              <a:t>家庭或本人的突发性变故造成经济困难，学生可以通过学院向学校提出借款申请，申请时间不固定，每学期限申请一次，一次申请金额不超过</a:t>
            </a:r>
            <a:r>
              <a:rPr lang="en-US" altLang="zh-CN" sz="2000" dirty="0">
                <a:latin typeface="+mn-ea"/>
                <a:ea typeface="+mn-ea"/>
              </a:rPr>
              <a:t>2000</a:t>
            </a:r>
            <a:r>
              <a:rPr lang="zh-CN" altLang="zh-CN" sz="2000" dirty="0">
                <a:latin typeface="+mn-ea"/>
                <a:ea typeface="+mn-ea"/>
              </a:rPr>
              <a:t>元。无息借款不计利息，学生在校期间无需偿还，毕业后有偿还能力时进行还款，所还</a:t>
            </a:r>
            <a:r>
              <a:rPr lang="zh-CN" altLang="zh-CN" sz="2000" dirty="0" smtClean="0">
                <a:latin typeface="+mn-ea"/>
                <a:ea typeface="+mn-ea"/>
              </a:rPr>
              <a:t>款项</a:t>
            </a:r>
            <a:r>
              <a:rPr lang="zh-CN" altLang="en-US" sz="2000" dirty="0" smtClean="0">
                <a:latin typeface="+mn-ea"/>
                <a:ea typeface="+mn-ea"/>
              </a:rPr>
              <a:t>汇入山东大学</a:t>
            </a:r>
            <a:r>
              <a:rPr lang="en-US" altLang="zh-CN" sz="2000" dirty="0" smtClean="0">
                <a:latin typeface="+mn-ea"/>
                <a:ea typeface="+mn-ea"/>
              </a:rPr>
              <a:t>CARE</a:t>
            </a:r>
            <a:r>
              <a:rPr lang="zh-CN" altLang="en-US" sz="2000" dirty="0" smtClean="0">
                <a:latin typeface="+mn-ea"/>
                <a:ea typeface="+mn-ea"/>
              </a:rPr>
              <a:t>基金，</a:t>
            </a:r>
            <a:r>
              <a:rPr lang="zh-CN" altLang="zh-CN" sz="2000" dirty="0" smtClean="0">
                <a:latin typeface="+mn-ea"/>
                <a:ea typeface="+mn-ea"/>
              </a:rPr>
              <a:t>继续</a:t>
            </a:r>
            <a:r>
              <a:rPr lang="zh-CN" altLang="zh-CN" sz="2000" dirty="0">
                <a:latin typeface="+mn-ea"/>
                <a:ea typeface="+mn-ea"/>
              </a:rPr>
              <a:t>用于</a:t>
            </a:r>
            <a:r>
              <a:rPr lang="zh-CN" altLang="zh-CN" sz="2000" dirty="0" smtClean="0">
                <a:latin typeface="+mn-ea"/>
                <a:ea typeface="+mn-ea"/>
              </a:rPr>
              <a:t>在校生</a:t>
            </a:r>
            <a:r>
              <a:rPr lang="zh-CN" altLang="zh-CN" sz="2000" dirty="0">
                <a:latin typeface="+mn-ea"/>
                <a:ea typeface="+mn-ea"/>
              </a:rPr>
              <a:t>的应急救助。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5634" y="173794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+mn-ea"/>
                <a:ea typeface="+mn-ea"/>
              </a:rPr>
              <a:t>无息无期借款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6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2063463" y="2451231"/>
            <a:ext cx="7621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学生</a:t>
            </a:r>
            <a:r>
              <a:rPr lang="zh-CN" altLang="zh-CN" sz="2400" dirty="0"/>
              <a:t>本人因重大疾病导致医治花费巨大、生活困难，学生可提出申请，学院审核同意后报学生资助中心审核，审核合格后予以发放大病救助金。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3463" y="1715421"/>
            <a:ext cx="294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latin typeface="+mn-ea"/>
                <a:ea typeface="+mn-ea"/>
              </a:rPr>
              <a:t>大 病 救 助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6164" y="4759555"/>
            <a:ext cx="743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大病的界定：</a:t>
            </a:r>
            <a:r>
              <a:rPr lang="zh-CN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保险行业协会在《重大疾病保险的疾病定义使用规范》中界定的规定三十六种重大</a:t>
            </a:r>
            <a:r>
              <a:rPr lang="zh-CN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疾病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1998141" y="2305458"/>
            <a:ext cx="8253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2000" dirty="0" smtClean="0"/>
              <a:t>      </a:t>
            </a:r>
            <a:r>
              <a:rPr lang="zh-CN" altLang="zh-CN" sz="2000" dirty="0" smtClean="0"/>
              <a:t>由于</a:t>
            </a:r>
            <a:r>
              <a:rPr lang="zh-CN" altLang="zh-CN" sz="2000" dirty="0"/>
              <a:t>某些特殊原因或突发情况</a:t>
            </a:r>
            <a:r>
              <a:rPr lang="zh-CN" altLang="zh-CN" sz="2000" dirty="0" smtClean="0"/>
              <a:t>，部分</a:t>
            </a:r>
            <a:r>
              <a:rPr lang="zh-CN" altLang="zh-CN" sz="2000" dirty="0"/>
              <a:t>学生有着沉重的经济包袱和心理压力，而出于自尊或其他原因，他们在寻求帮助的时候有时不想向身边熟悉的人开口，解忧杂货铺为这部分同学提供了一个相对隐秘且轻松的倾诉平台。这个平台注重隐私保护，在保障学校、学院层面精准资助的同时，增加一个学生求助的民间渠道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3533" y="173794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+mn-ea"/>
                <a:ea typeface="+mn-ea"/>
              </a:rPr>
              <a:t>解忧杂货铺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86000"/>
                </a:schemeClr>
              </a:gs>
              <a:gs pos="0">
                <a:schemeClr val="bg1">
                  <a:lumMod val="75000"/>
                  <a:alpha val="52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687596" y="16171683"/>
            <a:ext cx="1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4"/>
          <p:cNvSpPr txBox="1"/>
          <p:nvPr/>
        </p:nvSpPr>
        <p:spPr>
          <a:xfrm>
            <a:off x="4618672" y="233759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800000"/>
                </a:solidFill>
              </a:rPr>
              <a:t>第一部分</a:t>
            </a:r>
            <a:endParaRPr lang="zh-CN" altLang="en-US" sz="5400" b="1" dirty="0">
              <a:solidFill>
                <a:srgbClr val="800000"/>
              </a:solidFill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4871946" y="367010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800000"/>
                </a:solidFill>
              </a:rPr>
              <a:t>我的山大</a:t>
            </a:r>
            <a:endParaRPr lang="zh-CN" altLang="en-US" sz="4400" b="1" dirty="0">
              <a:solidFill>
                <a:srgbClr val="80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08400" y="3465513"/>
            <a:ext cx="46482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5400000">
            <a:off x="1884517" y="-1884517"/>
            <a:ext cx="2649978" cy="641901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2700000" sx="107000" sy="107000" algn="tl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14304" y="223144"/>
            <a:ext cx="3095203" cy="1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等腰三角形 17"/>
          <p:cNvSpPr/>
          <p:nvPr/>
        </p:nvSpPr>
        <p:spPr>
          <a:xfrm rot="16200000">
            <a:off x="7657504" y="2323504"/>
            <a:ext cx="2649978" cy="641901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10800000" sx="119000" sy="119000" algn="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479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276996" y="1433066"/>
            <a:ext cx="2881054" cy="4603192"/>
          </a:xfrm>
          <a:prstGeom prst="roundRect">
            <a:avLst>
              <a:gd name="adj" fmla="val 9144"/>
            </a:avLst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5517794" y="1683460"/>
            <a:ext cx="2412750" cy="53975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zh-CN" altLang="en-US" sz="1400" b="1" dirty="0" smtClean="0">
                <a:solidFill>
                  <a:srgbClr val="060E18"/>
                </a:solidFill>
                <a:ea typeface="宋体" pitchFamily="2" charset="-122"/>
              </a:rPr>
              <a:t>学生通过微信或邮件救助</a:t>
            </a:r>
            <a:endParaRPr lang="zh-CN" altLang="en-US" sz="1400" b="1" dirty="0">
              <a:solidFill>
                <a:srgbClr val="060E18"/>
              </a:solidFill>
              <a:ea typeface="宋体" pitchFamily="2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6352073" y="2273070"/>
            <a:ext cx="714375" cy="21431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DE89A"/>
              </a:solidFill>
              <a:ea typeface="宋体" pitchFamily="2" charset="-122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504503" y="2520793"/>
            <a:ext cx="2426041" cy="53975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altLang="zh-CN" dirty="0" smtClean="0">
              <a:solidFill>
                <a:srgbClr val="060E18"/>
              </a:solidFill>
            </a:endParaRPr>
          </a:p>
          <a:p>
            <a:pPr algn="ctr">
              <a:buNone/>
              <a:defRPr/>
            </a:pPr>
            <a:r>
              <a:rPr lang="zh-CN" altLang="en-US" sz="1400" dirty="0" smtClean="0">
                <a:solidFill>
                  <a:srgbClr val="060E18"/>
                </a:solidFill>
              </a:rPr>
              <a:t>广泛</a:t>
            </a:r>
            <a:r>
              <a:rPr lang="zh-CN" altLang="en-US" sz="1400" dirty="0">
                <a:solidFill>
                  <a:srgbClr val="060E18"/>
                </a:solidFill>
              </a:rPr>
              <a:t>调研（辅导员、班委）</a:t>
            </a:r>
          </a:p>
          <a:p>
            <a:pPr algn="ctr">
              <a:buNone/>
              <a:defRPr/>
            </a:pPr>
            <a:endParaRPr lang="zh-CN" altLang="en-US" b="1" dirty="0">
              <a:solidFill>
                <a:srgbClr val="060E18"/>
              </a:solidFill>
              <a:ea typeface="宋体" pitchFamily="2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6352072" y="3150276"/>
            <a:ext cx="714375" cy="214312"/>
          </a:xfrm>
          <a:prstGeom prst="downArrow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DE89A"/>
              </a:solidFill>
              <a:ea typeface="宋体" pitchFamily="2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5504503" y="3464787"/>
            <a:ext cx="2426041" cy="53975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altLang="zh-CN" dirty="0" smtClean="0">
              <a:solidFill>
                <a:srgbClr val="060E18"/>
              </a:solidFill>
            </a:endParaRPr>
          </a:p>
          <a:p>
            <a:pPr algn="ctr">
              <a:buNone/>
              <a:defRPr/>
            </a:pPr>
            <a:r>
              <a:rPr lang="zh-CN" altLang="en-US" dirty="0" smtClean="0">
                <a:solidFill>
                  <a:srgbClr val="060E18"/>
                </a:solidFill>
              </a:rPr>
              <a:t>建立</a:t>
            </a:r>
            <a:r>
              <a:rPr lang="zh-CN" altLang="en-US" dirty="0">
                <a:solidFill>
                  <a:srgbClr val="060E18"/>
                </a:solidFill>
              </a:rPr>
              <a:t>解忧档案</a:t>
            </a:r>
          </a:p>
          <a:p>
            <a:pPr algn="ctr">
              <a:buNone/>
              <a:defRPr/>
            </a:pPr>
            <a:endParaRPr lang="zh-CN" altLang="en-US" b="1" dirty="0">
              <a:solidFill>
                <a:srgbClr val="060E18"/>
              </a:solidFill>
              <a:ea typeface="宋体" pitchFamily="2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6342763" y="4127808"/>
            <a:ext cx="714375" cy="214312"/>
          </a:xfrm>
          <a:prstGeom prst="downArrow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DE89A"/>
              </a:solidFill>
              <a:ea typeface="宋体" pitchFamily="2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5504503" y="4443776"/>
            <a:ext cx="2426041" cy="53975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altLang="zh-CN" dirty="0" smtClean="0">
              <a:solidFill>
                <a:srgbClr val="060E18"/>
              </a:solidFill>
            </a:endParaRPr>
          </a:p>
          <a:p>
            <a:pPr algn="ctr">
              <a:buNone/>
              <a:defRPr/>
            </a:pPr>
            <a:r>
              <a:rPr lang="zh-CN" altLang="en-US" dirty="0" smtClean="0">
                <a:solidFill>
                  <a:srgbClr val="060E18"/>
                </a:solidFill>
              </a:rPr>
              <a:t>实施精准帮扶</a:t>
            </a:r>
            <a:endParaRPr lang="zh-CN" altLang="en-US" dirty="0">
              <a:solidFill>
                <a:srgbClr val="060E18"/>
              </a:solidFill>
            </a:endParaRPr>
          </a:p>
          <a:p>
            <a:pPr algn="ctr">
              <a:buNone/>
              <a:defRPr/>
            </a:pPr>
            <a:endParaRPr lang="zh-CN" altLang="en-US" b="1" dirty="0">
              <a:solidFill>
                <a:srgbClr val="060E18"/>
              </a:solidFill>
              <a:ea typeface="宋体" pitchFamily="2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6342762" y="5055877"/>
            <a:ext cx="714375" cy="214312"/>
          </a:xfrm>
          <a:prstGeom prst="downArrow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DE89A"/>
              </a:solidFill>
              <a:ea typeface="宋体" pitchFamily="2" charset="-122"/>
            </a:endParaRPr>
          </a:p>
        </p:txBody>
      </p:sp>
      <p:sp>
        <p:nvSpPr>
          <p:cNvPr id="15" name="对角圆角矩形 14"/>
          <p:cNvSpPr/>
          <p:nvPr/>
        </p:nvSpPr>
        <p:spPr>
          <a:xfrm>
            <a:off x="5517793" y="5372208"/>
            <a:ext cx="2412751" cy="53975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zh-CN" altLang="en-US" b="1" dirty="0" smtClean="0">
                <a:solidFill>
                  <a:srgbClr val="060E18"/>
                </a:solidFill>
                <a:ea typeface="宋体" pitchFamily="2" charset="-122"/>
              </a:rPr>
              <a:t>温馨回信长期跟踪</a:t>
            </a:r>
            <a:endParaRPr lang="zh-CN" altLang="en-US" b="1" dirty="0">
              <a:solidFill>
                <a:srgbClr val="060E18"/>
              </a:solidFill>
              <a:ea typeface="宋体" pitchFamily="2" charset="-122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3129733" y="2223210"/>
            <a:ext cx="1073150" cy="3286125"/>
          </a:xfrm>
          <a:prstGeom prst="roundRect">
            <a:avLst>
              <a:gd name="adj" fmla="val 9144"/>
            </a:avLst>
          </a:prstGeom>
          <a:solidFill>
            <a:srgbClr val="C00000"/>
          </a:solidFill>
          <a:ln w="15875">
            <a:solidFill>
              <a:schemeClr val="tx2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buNone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解 忧 杂 货 铺</a:t>
            </a:r>
            <a:endParaRPr lang="zh-CN" altLang="en-US" sz="24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虚尾箭头 16"/>
          <p:cNvSpPr/>
          <p:nvPr/>
        </p:nvSpPr>
        <p:spPr>
          <a:xfrm>
            <a:off x="4565133" y="3201246"/>
            <a:ext cx="428625" cy="1071562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DE89A"/>
              </a:solidFill>
              <a:ea typeface="宋体" pitchFamily="2" charset="-122"/>
            </a:endParaRPr>
          </a:p>
        </p:txBody>
      </p:sp>
      <p:pic>
        <p:nvPicPr>
          <p:cNvPr id="18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应急资助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383011" y="2878093"/>
            <a:ext cx="1441450" cy="1441450"/>
            <a:chOff x="877888" y="2946400"/>
            <a:chExt cx="1939925" cy="1939925"/>
          </a:xfrm>
          <a:solidFill>
            <a:schemeClr val="accent3">
              <a:lumMod val="75000"/>
            </a:schemeClr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6" name="TextBox 60"/>
            <p:cNvSpPr txBox="1">
              <a:spLocks noChangeArrowheads="1"/>
            </p:cNvSpPr>
            <p:nvPr/>
          </p:nvSpPr>
          <p:spPr bwMode="auto">
            <a:xfrm>
              <a:off x="1194580" y="3245755"/>
              <a:ext cx="1306541" cy="128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能力帮扶</a:t>
              </a:r>
              <a:endParaRPr lang="zh-CN" altLang="en-US" sz="28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392862" y="2155698"/>
            <a:ext cx="3254845" cy="834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   勤 工 助学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8" name="Oval 4"/>
          <p:cNvSpPr/>
          <p:nvPr/>
        </p:nvSpPr>
        <p:spPr>
          <a:xfrm>
            <a:off x="5568310" y="2282786"/>
            <a:ext cx="576262" cy="576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微软雅黑"/>
              </a:rPr>
              <a:t>1</a:t>
            </a:r>
          </a:p>
        </p:txBody>
      </p:sp>
      <p:sp>
        <p:nvSpPr>
          <p:cNvPr id="9" name="矩形 8"/>
          <p:cNvSpPr/>
          <p:nvPr/>
        </p:nvSpPr>
        <p:spPr>
          <a:xfrm>
            <a:off x="5392862" y="4054634"/>
            <a:ext cx="3254845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128296" tIns="64146" rIns="128296" bIns="64146" anchor="ctr"/>
          <a:lstStyle/>
          <a:p>
            <a:pPr algn="ctr" defTabSz="1219200">
              <a:lnSpc>
                <a:spcPct val="120000"/>
              </a:lnSpc>
              <a:buNone/>
              <a:defRPr/>
            </a:pPr>
            <a:r>
              <a:rPr lang="zh-CN" altLang="en-US" sz="2600" b="1" dirty="0" smtClean="0">
                <a:solidFill>
                  <a:srgbClr val="333333"/>
                </a:solidFill>
                <a:ea typeface="黑体" pitchFamily="2" charset="-122"/>
              </a:rPr>
              <a:t>    添 翼 工 程</a:t>
            </a:r>
            <a:endParaRPr lang="zh-CN" altLang="en-US" sz="2600" b="1" dirty="0">
              <a:solidFill>
                <a:srgbClr val="333333"/>
              </a:solidFill>
              <a:ea typeface="黑体" pitchFamily="2" charset="-122"/>
            </a:endParaRPr>
          </a:p>
        </p:txBody>
      </p:sp>
      <p:sp>
        <p:nvSpPr>
          <p:cNvPr id="11" name="Oval 4"/>
          <p:cNvSpPr/>
          <p:nvPr/>
        </p:nvSpPr>
        <p:spPr>
          <a:xfrm>
            <a:off x="5568310" y="4140112"/>
            <a:ext cx="576262" cy="576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微软雅黑"/>
              </a:rPr>
              <a:t>2</a:t>
            </a:r>
            <a:endParaRPr lang="en-US" altLang="zh-CN" sz="2400" b="1" dirty="0">
              <a:solidFill>
                <a:schemeClr val="tx1"/>
              </a:solidFill>
              <a:latin typeface="黑体" pitchFamily="2" charset="-122"/>
              <a:ea typeface="黑体" pitchFamily="2" charset="-122"/>
              <a:cs typeface="微软雅黑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850684" y="2751854"/>
            <a:ext cx="1392953" cy="52385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5"/>
          <p:cNvCxnSpPr>
            <a:cxnSpLocks noChangeShapeType="1"/>
          </p:cNvCxnSpPr>
          <p:nvPr/>
        </p:nvCxnSpPr>
        <p:spPr bwMode="auto">
          <a:xfrm>
            <a:off x="3824461" y="4054634"/>
            <a:ext cx="1438870" cy="507664"/>
          </a:xfrm>
          <a:prstGeom prst="straightConnector1">
            <a:avLst/>
          </a:prstGeom>
          <a:noFill/>
          <a:ln w="9525" algn="ctr">
            <a:solidFill>
              <a:srgbClr val="414455"/>
            </a:solidFill>
            <a:round/>
            <a:headEnd/>
            <a:tailEnd type="arrow" w="med" len="med"/>
          </a:ln>
        </p:spPr>
      </p:cxnSp>
      <p:pic>
        <p:nvPicPr>
          <p:cNvPr id="15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能力帮扶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339109" y="1737945"/>
            <a:ext cx="5688632" cy="59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>
                <a:latin typeface="+mn-ea"/>
                <a:ea typeface="+mn-ea"/>
              </a:rPr>
              <a:t>勤工助学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03105" y="2718612"/>
            <a:ext cx="7626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2000" dirty="0" smtClean="0">
                <a:latin typeface="+mn-ea"/>
                <a:ea typeface="+mn-ea"/>
              </a:rPr>
              <a:t>    </a:t>
            </a:r>
            <a:r>
              <a:rPr lang="zh-CN" altLang="zh-CN" sz="2000" dirty="0" smtClean="0">
                <a:latin typeface="+mn-ea"/>
                <a:ea typeface="+mn-ea"/>
              </a:rPr>
              <a:t>学生</a:t>
            </a:r>
            <a:r>
              <a:rPr lang="zh-CN" altLang="zh-CN" sz="2000" dirty="0">
                <a:latin typeface="+mn-ea"/>
                <a:ea typeface="+mn-ea"/>
              </a:rPr>
              <a:t>在学校的组织下利用课余时间，通过劳动取得合法报酬，用于改善学习和生活条件的实践活动。勤工助学以校内勤工助学为主，分为固定岗位和临时岗位，原则上每月不超过</a:t>
            </a:r>
            <a:r>
              <a:rPr lang="en-US" altLang="zh-CN" sz="2000" dirty="0">
                <a:latin typeface="+mn-ea"/>
                <a:ea typeface="+mn-ea"/>
              </a:rPr>
              <a:t>40</a:t>
            </a:r>
            <a:r>
              <a:rPr lang="zh-CN" altLang="zh-CN" sz="2000" dirty="0">
                <a:latin typeface="+mn-ea"/>
                <a:ea typeface="+mn-ea"/>
              </a:rPr>
              <a:t>小时，报酬一般为</a:t>
            </a:r>
            <a:r>
              <a:rPr lang="en-US" altLang="zh-CN" sz="2000" dirty="0">
                <a:latin typeface="+mn-ea"/>
                <a:ea typeface="+mn-ea"/>
              </a:rPr>
              <a:t>300</a:t>
            </a:r>
            <a:r>
              <a:rPr lang="zh-CN" altLang="zh-CN" sz="2000" dirty="0">
                <a:latin typeface="+mn-ea"/>
                <a:ea typeface="+mn-ea"/>
              </a:rPr>
              <a:t>元</a:t>
            </a:r>
            <a:r>
              <a:rPr lang="en-US" altLang="zh-CN" sz="2000" dirty="0">
                <a:latin typeface="+mn-ea"/>
                <a:ea typeface="+mn-ea"/>
              </a:rPr>
              <a:t>/</a:t>
            </a:r>
            <a:r>
              <a:rPr lang="zh-CN" altLang="zh-CN" sz="2000" dirty="0">
                <a:latin typeface="+mn-ea"/>
                <a:ea typeface="+mn-ea"/>
              </a:rPr>
              <a:t>月。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能力帮扶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647634" y="1896908"/>
            <a:ext cx="6984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251590" y="1758991"/>
            <a:ext cx="5688632" cy="59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+mn-ea"/>
                <a:ea typeface="+mn-ea"/>
              </a:rPr>
              <a:t>勤工助学先培训后上岗</a:t>
            </a:r>
            <a:endParaRPr lang="zh-CN" altLang="en-US" sz="26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51590" y="2486759"/>
            <a:ext cx="766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2000" dirty="0" smtClean="0"/>
              <a:t>        岗</a:t>
            </a:r>
            <a:r>
              <a:rPr lang="zh-CN" altLang="en-US" sz="2000" dirty="0"/>
              <a:t>前培训课程包括基础知识培训与办公软件培训两部分，采用“网络报名”</a:t>
            </a:r>
            <a:r>
              <a:rPr lang="en-US" altLang="zh-CN" sz="2000" dirty="0"/>
              <a:t>+“</a:t>
            </a:r>
            <a:r>
              <a:rPr lang="zh-CN" altLang="en-US" sz="2000" dirty="0"/>
              <a:t>网络培训”</a:t>
            </a:r>
            <a:r>
              <a:rPr lang="en-US" altLang="zh-CN" sz="2000" dirty="0"/>
              <a:t>+“</a:t>
            </a:r>
            <a:r>
              <a:rPr lang="zh-CN" altLang="en-US" sz="2000" dirty="0"/>
              <a:t>网络考核”的形式进行</a:t>
            </a:r>
            <a:r>
              <a:rPr lang="zh-CN" altLang="en-US" sz="2000" dirty="0" smtClean="0"/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学生可以通过电脑和手机两种途径参与培训。考试合格发放</a:t>
            </a:r>
            <a:r>
              <a:rPr lang="zh-CN" altLang="en-US" sz="2000" dirty="0"/>
              <a:t>培训</a:t>
            </a:r>
            <a:r>
              <a:rPr lang="zh-CN" altLang="en-US" sz="2000" dirty="0" smtClean="0"/>
              <a:t>合格证。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78805" y="4554829"/>
            <a:ext cx="67687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800" dirty="0" smtClean="0"/>
              <a:t>学生资助中心为每个学院配备两名勤贷助理，协助开展资助工作。</a:t>
            </a:r>
            <a:endParaRPr lang="zh-CN" altLang="en-US" sz="1800" dirty="0"/>
          </a:p>
        </p:txBody>
      </p:sp>
      <p:pic>
        <p:nvPicPr>
          <p:cNvPr id="8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能力帮扶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600456" y="1158733"/>
            <a:ext cx="921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None/>
              <a:defRPr sz="2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添翼工程：</a:t>
            </a:r>
            <a:r>
              <a:rPr lang="zh-CN" altLang="zh-CN" sz="2400" dirty="0"/>
              <a:t>为帮助学生补齐因家庭经济困难而产生的能力短板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26" y="1791866"/>
            <a:ext cx="8424936" cy="467863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能力帮扶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125434" y="1433066"/>
            <a:ext cx="2498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添翼工程流程图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42" y="2074848"/>
            <a:ext cx="6552728" cy="4525837"/>
          </a:xfrm>
          <a:prstGeom prst="rect">
            <a:avLst/>
          </a:prstGeom>
        </p:spPr>
      </p:pic>
      <p:pic>
        <p:nvPicPr>
          <p:cNvPr id="6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1944878" cy="6923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073499" y="466386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能力帮扶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3499" y="304879"/>
            <a:ext cx="0" cy="6923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2043276" y="3290388"/>
            <a:ext cx="820847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500" cap="all" dirty="0" smtClean="0">
                <a:solidFill>
                  <a:srgbClr val="C20009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500" cap="all" dirty="0">
              <a:solidFill>
                <a:srgbClr val="C20009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89280" y="1502855"/>
            <a:ext cx="30513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山东大学堂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1901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年，山东巡抚袁世凯上奏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山东试办大学堂暂行章程折稿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月获批，在济南泺源书院正式创办官立山东大学堂。</a:t>
            </a:r>
          </a:p>
        </p:txBody>
      </p:sp>
      <p:pic>
        <p:nvPicPr>
          <p:cNvPr id="17" name="Picture 3" descr="get?name=T1wPxJB7Am1RCvBV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09" y="1021331"/>
            <a:ext cx="17287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zouz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33" y="1021332"/>
            <a:ext cx="1625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79201" y="2244530"/>
            <a:ext cx="136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奏折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222171" y="2244527"/>
            <a:ext cx="1871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泺源书院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664917" y="1978053"/>
            <a:ext cx="1821957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六所专门学校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1914-1926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年，山东公立法政专门学校、山东高等农业学堂、山东公立商业专门学校、山东公立工业专门学校、山东省立医学学校、山东公立矿业专门学校。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 rot="7813285">
            <a:off x="10476759" y="4879052"/>
            <a:ext cx="1389453" cy="388842"/>
          </a:xfrm>
          <a:prstGeom prst="curvedDownArrow">
            <a:avLst>
              <a:gd name="adj1" fmla="val 27284"/>
              <a:gd name="adj2" fmla="val 181333"/>
              <a:gd name="adj3" fmla="val 74236"/>
            </a:avLst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897185" y="5275017"/>
            <a:ext cx="1858729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省立山东大学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1926-1928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年，奉系军阀合并六所专门学校成立省立山东大学。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5976633" y="5818559"/>
            <a:ext cx="889782" cy="203387"/>
          </a:xfrm>
          <a:prstGeom prst="leftArrow">
            <a:avLst>
              <a:gd name="adj1" fmla="val 50000"/>
              <a:gd name="adj2" fmla="val 137088"/>
            </a:avLst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644159" y="5073472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671026" y="5059573"/>
            <a:ext cx="341494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国立山东大学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1924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年，私立青岛大学正式创立。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1930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年，省立山东大学、私立青岛大学合并为国立青岛大学。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1932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年国立青岛大学改为国立山东大学。（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1937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年，国立山东大学迁移安徽安庆，四川万县）</a:t>
            </a:r>
          </a:p>
        </p:txBody>
      </p:sp>
      <p:pic>
        <p:nvPicPr>
          <p:cNvPr id="27" name="Picture 13" descr="m_1447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0" y="5350529"/>
            <a:ext cx="15128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/>
          <p:cNvSpPr>
            <a:spLocks noChangeArrowheads="1"/>
          </p:cNvSpPr>
          <p:nvPr/>
        </p:nvSpPr>
        <p:spPr bwMode="auto">
          <a:xfrm rot="17909231">
            <a:off x="991042" y="4064859"/>
            <a:ext cx="1223963" cy="504825"/>
          </a:xfrm>
          <a:prstGeom prst="curvedDownArrow">
            <a:avLst>
              <a:gd name="adj1" fmla="val 22292"/>
              <a:gd name="adj2" fmla="val 96981"/>
              <a:gd name="adj3" fmla="val 33333"/>
            </a:avLst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133459" y="3517723"/>
            <a:ext cx="173831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山东大学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1946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年在青岛复校。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1958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年迁回济南。 </a:t>
            </a:r>
          </a:p>
        </p:txBody>
      </p:sp>
      <p:pic>
        <p:nvPicPr>
          <p:cNvPr id="30" name="Picture 16" descr="189714134303008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39" y="3344576"/>
            <a:ext cx="1584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5509703" y="3751411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6293609" y="2751054"/>
            <a:ext cx="312655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solidFill>
                  <a:srgbClr val="BE1F0E"/>
                </a:solidFill>
                <a:latin typeface="微软雅黑" panose="020B0503020204020204" charset="-122"/>
                <a:ea typeface="微软雅黑" panose="020B0503020204020204" charset="-122"/>
              </a:rPr>
              <a:t>新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山东大学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>
                <a:solidFill>
                  <a:srgbClr val="BE1F0E"/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1400" dirty="0">
                <a:solidFill>
                  <a:srgbClr val="BE1F0E"/>
                </a:solidFill>
                <a:latin typeface="微软雅黑" panose="020B0503020204020204" charset="-122"/>
                <a:ea typeface="微软雅黑" panose="020B0503020204020204" charset="-122"/>
              </a:rPr>
              <a:t>年，山东大学、山东工业大学和山东医科大学合并为山东大学至今 。</a:t>
            </a:r>
          </a:p>
        </p:txBody>
      </p:sp>
      <p:pic>
        <p:nvPicPr>
          <p:cNvPr id="33" name="Picture 19" descr="1926shengl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14" y="5350529"/>
            <a:ext cx="15843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 descr="p_large_uDJT_608000001f0d12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65" y="3768837"/>
            <a:ext cx="2601906" cy="120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3"/>
          <p:cNvSpPr>
            <a:spLocks noChangeArrowheads="1"/>
          </p:cNvSpPr>
          <p:nvPr/>
        </p:nvSpPr>
        <p:spPr bwMode="auto">
          <a:xfrm rot="2035991">
            <a:off x="8519399" y="1765651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24"/>
          <p:cNvSpPr txBox="1"/>
          <p:nvPr/>
        </p:nvSpPr>
        <p:spPr>
          <a:xfrm>
            <a:off x="307554" y="2613859"/>
            <a:ext cx="666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山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历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史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9" grpId="0" autoUpdateAnimBg="0"/>
      <p:bldP spid="20" grpId="0" autoUpdateAnimBg="0"/>
      <p:bldP spid="21" grpId="0" autoUpdateAnimBg="0"/>
      <p:bldP spid="22" grpId="0" animBg="1" autoUpdateAnimBg="0"/>
      <p:bldP spid="23" grpId="0" autoUpdateAnimBg="0"/>
      <p:bldP spid="24" grpId="0" animBg="1" autoUpdateAnimBg="0"/>
      <p:bldP spid="26" grpId="0" autoUpdateAnimBg="0"/>
      <p:bldP spid="28" grpId="0" animBg="1" autoUpdateAnimBg="0"/>
      <p:bldP spid="29" grpId="0" autoUpdateAnimBg="0"/>
      <p:bldP spid="31" grpId="0" animBg="1" autoUpdateAnimBg="0"/>
      <p:bldP spid="32" grpId="0" autoUpdateAnimBg="0"/>
      <p:bldP spid="3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14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317806" y="1263627"/>
            <a:ext cx="76477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山东大学是一所历史悠久、学科齐全、学术实力雄厚、办学特色鲜明，在国内外具有重要影响的教育部直属重点综合性大学，是国家“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211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工程”和“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985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工程”重点建设的高水平大学之一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月被教育部评为双一流大学。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374" y="2777852"/>
            <a:ext cx="4315229" cy="28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738" y="2787738"/>
            <a:ext cx="4325937" cy="28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8"/>
          <p:cNvSpPr txBox="1"/>
          <p:nvPr/>
        </p:nvSpPr>
        <p:spPr>
          <a:xfrm>
            <a:off x="2497133" y="5848295"/>
            <a:ext cx="923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郭新立</a:t>
            </a:r>
            <a:r>
              <a:rPr lang="zh-CN" altLang="en-US" dirty="0"/>
              <a:t>任山东大学党委书记（副部长级</a:t>
            </a:r>
            <a:r>
              <a:rPr lang="zh-CN" altLang="en-US" dirty="0" smtClean="0"/>
              <a:t>）               樊丽明</a:t>
            </a:r>
            <a:r>
              <a:rPr lang="zh-CN" altLang="en-US" dirty="0"/>
              <a:t>任山东大学校长（副部长级）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6197" y="2521058"/>
            <a:ext cx="1223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山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大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现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状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602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14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5820" y="1883375"/>
            <a:ext cx="86803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校伊始，学校即提出了“公家设立学堂，是为天下储人才，非为诸生谋进取；诸生来堂肄业，是为国家图富强，非为一己利身家”的办学理念，把造就具有家国情怀、使命担当的优秀毕业生作为自己的人才培养目标。进入新的历史时期，山东大学进一步把人才培养目标确立为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致力于培养最优秀的本科生，造就具有高度的社会责任感、良好的人文素养、宽厚的专业基础、开阔的国际视野，富有创新创业精神和能力，人格健全发展的高素质人才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133850" y="1271538"/>
            <a:ext cx="392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山东大学育人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理念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95281" y="4815177"/>
            <a:ext cx="1197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莫言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3934107" y="4858251"/>
            <a:ext cx="1802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山大研究生导师</a:t>
            </a:r>
          </a:p>
        </p:txBody>
      </p:sp>
      <p:sp>
        <p:nvSpPr>
          <p:cNvPr id="12" name="TextBox 81"/>
          <p:cNvSpPr txBox="1"/>
          <p:nvPr/>
        </p:nvSpPr>
        <p:spPr>
          <a:xfrm>
            <a:off x="3295281" y="5152152"/>
            <a:ext cx="2822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与文院郑春</a:t>
            </a:r>
            <a:r>
              <a:rPr lang="zh-CN" alt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教授 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联合培养研究生</a:t>
            </a: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6255960" y="4446540"/>
            <a:ext cx="2409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Peter </a:t>
            </a:r>
            <a:r>
              <a:rPr lang="en-US" altLang="zh-CN" sz="2000" b="1" dirty="0" err="1"/>
              <a:t>Gr</a:t>
            </a:r>
            <a:r>
              <a:rPr lang="en-US" altLang="zh-CN" sz="2000" b="1" dirty="0" err="1">
                <a:latin typeface="Calibri" panose="020F0502020204030204" pitchFamily="34" charset="0"/>
              </a:rPr>
              <a:t>ü</a:t>
            </a:r>
            <a:r>
              <a:rPr lang="en-US" altLang="zh-CN" sz="2000" b="1" dirty="0" err="1"/>
              <a:t>nberg</a:t>
            </a:r>
            <a:r>
              <a:rPr lang="zh-CN" altLang="en-US" sz="2000" b="1" dirty="0"/>
              <a:t>教授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TextBox 84"/>
          <p:cNvSpPr txBox="1"/>
          <p:nvPr/>
        </p:nvSpPr>
        <p:spPr>
          <a:xfrm>
            <a:off x="6536653" y="4789435"/>
            <a:ext cx="2633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发现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巨磁阻效应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获诺贝尔物理学奖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6" y="1871317"/>
            <a:ext cx="2626019" cy="14339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39" y="1828591"/>
            <a:ext cx="1804605" cy="213798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129567" y="1497635"/>
            <a:ext cx="2820486" cy="3238466"/>
            <a:chOff x="1280451" y="1685302"/>
            <a:chExt cx="2124225" cy="2439023"/>
          </a:xfrm>
        </p:grpSpPr>
        <p:sp>
          <p:nvSpPr>
            <p:cNvPr id="28" name="圆角矩形 27"/>
            <p:cNvSpPr/>
            <p:nvPr/>
          </p:nvSpPr>
          <p:spPr>
            <a:xfrm>
              <a:off x="1280451" y="1685302"/>
              <a:ext cx="2076599" cy="200087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</a:t>
              </a:r>
              <a:endParaRPr lang="zh-CN" altLang="en-US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33625" y="3686175"/>
              <a:ext cx="0" cy="43815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280451" y="4124325"/>
              <a:ext cx="2124225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6377689" y="1026758"/>
            <a:ext cx="2959494" cy="3398074"/>
            <a:chOff x="1280451" y="1685302"/>
            <a:chExt cx="2124225" cy="2439023"/>
          </a:xfrm>
        </p:grpSpPr>
        <p:sp>
          <p:nvSpPr>
            <p:cNvPr id="32" name="圆角矩形 31"/>
            <p:cNvSpPr/>
            <p:nvPr/>
          </p:nvSpPr>
          <p:spPr>
            <a:xfrm>
              <a:off x="1280451" y="1685302"/>
              <a:ext cx="2076599" cy="200087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</a:t>
              </a:r>
              <a:endParaRPr lang="zh-CN" altLang="en-US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333625" y="3686175"/>
              <a:ext cx="0" cy="43815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280451" y="4124325"/>
              <a:ext cx="2124225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7"/>
          <p:cNvSpPr>
            <a:spLocks noChangeArrowheads="1"/>
          </p:cNvSpPr>
          <p:nvPr/>
        </p:nvSpPr>
        <p:spPr bwMode="auto">
          <a:xfrm>
            <a:off x="8548057" y="4502600"/>
            <a:ext cx="1422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山东大学教授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9040" y="2014410"/>
            <a:ext cx="7629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山大名人</a:t>
            </a:r>
          </a:p>
        </p:txBody>
      </p:sp>
    </p:spTree>
    <p:extLst>
      <p:ext uri="{BB962C8B-B14F-4D97-AF65-F5344CB8AC3E}">
        <p14:creationId xmlns:p14="http://schemas.microsoft.com/office/powerpoint/2010/main" val="37801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cxnSp>
        <p:nvCxnSpPr>
          <p:cNvPr id="19" name="直接连接符 18"/>
          <p:cNvCxnSpPr/>
          <p:nvPr/>
        </p:nvCxnSpPr>
        <p:spPr>
          <a:xfrm>
            <a:off x="1713403" y="1925437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361502" y="1490595"/>
            <a:ext cx="3272589" cy="1031063"/>
            <a:chOff x="6968290" y="1689104"/>
            <a:chExt cx="3272589" cy="1031063"/>
          </a:xfrm>
        </p:grpSpPr>
        <p:sp>
          <p:nvSpPr>
            <p:cNvPr id="23" name="文本框 9"/>
            <p:cNvSpPr txBox="1"/>
            <p:nvPr/>
          </p:nvSpPr>
          <p:spPr>
            <a:xfrm>
              <a:off x="6968290" y="1689104"/>
              <a:ext cx="2329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前三名</a:t>
              </a:r>
              <a:endPara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11"/>
            <p:cNvSpPr txBox="1"/>
            <p:nvPr/>
          </p:nvSpPr>
          <p:spPr>
            <a:xfrm>
              <a:off x="6968290" y="2196947"/>
              <a:ext cx="3272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考古学、数学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7236376" y="2980860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490804" y="2520193"/>
            <a:ext cx="3272589" cy="945615"/>
            <a:chOff x="6968290" y="1661481"/>
            <a:chExt cx="3272589" cy="945615"/>
          </a:xfrm>
        </p:grpSpPr>
        <p:sp>
          <p:nvSpPr>
            <p:cNvPr id="29" name="文本框 77"/>
            <p:cNvSpPr txBox="1"/>
            <p:nvPr/>
          </p:nvSpPr>
          <p:spPr>
            <a:xfrm>
              <a:off x="7911566" y="1661481"/>
              <a:ext cx="2329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前五名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80"/>
            <p:cNvSpPr txBox="1"/>
            <p:nvPr/>
          </p:nvSpPr>
          <p:spPr>
            <a:xfrm>
              <a:off x="6968290" y="2145431"/>
              <a:ext cx="3272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中国语言文学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713403" y="4067434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7361502" y="3610765"/>
            <a:ext cx="3272589" cy="1166423"/>
            <a:chOff x="6968290" y="1648257"/>
            <a:chExt cx="3272589" cy="1166423"/>
          </a:xfrm>
        </p:grpSpPr>
        <p:sp>
          <p:nvSpPr>
            <p:cNvPr id="35" name="文本框 103"/>
            <p:cNvSpPr txBox="1"/>
            <p:nvPr/>
          </p:nvSpPr>
          <p:spPr>
            <a:xfrm>
              <a:off x="6968290" y="1648257"/>
              <a:ext cx="2329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前八名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104"/>
            <p:cNvSpPr txBox="1"/>
            <p:nvPr/>
          </p:nvSpPr>
          <p:spPr>
            <a:xfrm>
              <a:off x="6968290" y="2106794"/>
              <a:ext cx="3272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政治学、统计学、护理学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、公共卫生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预防医学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7236376" y="5140765"/>
            <a:ext cx="331109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503479" y="4802963"/>
            <a:ext cx="3272589" cy="807596"/>
            <a:chOff x="6968290" y="1673550"/>
            <a:chExt cx="3272589" cy="807596"/>
          </a:xfrm>
        </p:grpSpPr>
        <p:sp>
          <p:nvSpPr>
            <p:cNvPr id="41" name="文本框 77"/>
            <p:cNvSpPr txBox="1"/>
            <p:nvPr/>
          </p:nvSpPr>
          <p:spPr>
            <a:xfrm>
              <a:off x="7911566" y="1673550"/>
              <a:ext cx="2329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前十名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80"/>
            <p:cNvSpPr txBox="1"/>
            <p:nvPr/>
          </p:nvSpPr>
          <p:spPr>
            <a:xfrm>
              <a:off x="6968290" y="2081036"/>
              <a:ext cx="3272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物理学、口腔医学、药学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53042" y="4494688"/>
            <a:ext cx="1123045" cy="1302732"/>
            <a:chOff x="5550606" y="4704901"/>
            <a:chExt cx="1123045" cy="1302732"/>
          </a:xfrm>
        </p:grpSpPr>
        <p:sp>
          <p:nvSpPr>
            <p:cNvPr id="44" name="六边形 4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923330" y="5169662"/>
              <a:ext cx="348518" cy="446576"/>
              <a:chOff x="3095876" y="2479874"/>
              <a:chExt cx="366232" cy="470769"/>
            </a:xfrm>
          </p:grpSpPr>
          <p:sp>
            <p:nvSpPr>
              <p:cNvPr id="46" name="Freeform 108"/>
              <p:cNvSpPr>
                <a:spLocks/>
              </p:cNvSpPr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 flipH="1">
                <a:off x="3095877" y="2479874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203">
                  <a:defRPr/>
                </a:pPr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Calibri"/>
                  <a:ea typeface="宋体"/>
                </a:endParaRPr>
              </a:p>
            </p:txBody>
          </p:sp>
        </p:grpSp>
      </p:grpSp>
      <p:pic>
        <p:nvPicPr>
          <p:cNvPr id="50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28621" y="304879"/>
            <a:ext cx="3169200" cy="112818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611411" y="589674"/>
            <a:ext cx="448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第三轮一级学科</a:t>
            </a:r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endParaRPr lang="zh-CN" altLang="en-US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2069" y="3400219"/>
            <a:ext cx="1123045" cy="1302732"/>
            <a:chOff x="5242069" y="3400219"/>
            <a:chExt cx="1123045" cy="1302732"/>
          </a:xfrm>
        </p:grpSpPr>
        <p:sp>
          <p:nvSpPr>
            <p:cNvPr id="70" name="六边形 69"/>
            <p:cNvSpPr/>
            <p:nvPr/>
          </p:nvSpPr>
          <p:spPr>
            <a:xfrm rot="5400000">
              <a:off x="5152226" y="3490062"/>
              <a:ext cx="1302732" cy="112304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08"/>
            <p:cNvSpPr>
              <a:spLocks/>
            </p:cNvSpPr>
            <p:nvPr/>
          </p:nvSpPr>
          <p:spPr bwMode="auto">
            <a:xfrm flipH="1">
              <a:off x="5614793" y="4261644"/>
              <a:ext cx="49412" cy="49911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2" name="Freeform 109"/>
            <p:cNvSpPr>
              <a:spLocks noEditPoints="1"/>
            </p:cNvSpPr>
            <p:nvPr/>
          </p:nvSpPr>
          <p:spPr bwMode="auto">
            <a:xfrm flipH="1">
              <a:off x="5614794" y="3864980"/>
              <a:ext cx="348517" cy="446576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auto">
            <a:xfrm flipH="1">
              <a:off x="5614793" y="4113223"/>
              <a:ext cx="49412" cy="49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auto">
            <a:xfrm flipH="1">
              <a:off x="5614793" y="4187433"/>
              <a:ext cx="49412" cy="49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56702" y="2351690"/>
            <a:ext cx="1123045" cy="1302732"/>
            <a:chOff x="5856702" y="2351690"/>
            <a:chExt cx="1123045" cy="1302732"/>
          </a:xfrm>
        </p:grpSpPr>
        <p:sp>
          <p:nvSpPr>
            <p:cNvPr id="75" name="六边形 74"/>
            <p:cNvSpPr/>
            <p:nvPr/>
          </p:nvSpPr>
          <p:spPr>
            <a:xfrm rot="5400000">
              <a:off x="5766859" y="2441533"/>
              <a:ext cx="1302732" cy="112304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8"/>
            <p:cNvSpPr>
              <a:spLocks/>
            </p:cNvSpPr>
            <p:nvPr/>
          </p:nvSpPr>
          <p:spPr bwMode="auto">
            <a:xfrm flipH="1">
              <a:off x="6229426" y="3213115"/>
              <a:ext cx="49412" cy="49911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7" name="Freeform 109"/>
            <p:cNvSpPr>
              <a:spLocks noEditPoints="1"/>
            </p:cNvSpPr>
            <p:nvPr/>
          </p:nvSpPr>
          <p:spPr bwMode="auto">
            <a:xfrm flipH="1">
              <a:off x="6229427" y="2816451"/>
              <a:ext cx="348517" cy="446576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/>
          </p:nvSpPr>
          <p:spPr bwMode="auto">
            <a:xfrm flipH="1">
              <a:off x="6229426" y="3064694"/>
              <a:ext cx="49412" cy="49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79" name="Rectangle 111"/>
            <p:cNvSpPr>
              <a:spLocks noChangeArrowheads="1"/>
            </p:cNvSpPr>
            <p:nvPr/>
          </p:nvSpPr>
          <p:spPr bwMode="auto">
            <a:xfrm flipH="1">
              <a:off x="6229426" y="3138904"/>
              <a:ext cx="49412" cy="49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60868" y="1281251"/>
            <a:ext cx="1123045" cy="1302732"/>
            <a:chOff x="5260868" y="1281251"/>
            <a:chExt cx="1123045" cy="1302732"/>
          </a:xfrm>
        </p:grpSpPr>
        <p:sp>
          <p:nvSpPr>
            <p:cNvPr id="80" name="六边形 79"/>
            <p:cNvSpPr/>
            <p:nvPr/>
          </p:nvSpPr>
          <p:spPr>
            <a:xfrm rot="5400000">
              <a:off x="5171025" y="1371094"/>
              <a:ext cx="1302732" cy="112304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 flipH="1">
              <a:off x="5633592" y="2142676"/>
              <a:ext cx="49412" cy="49911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82" name="Freeform 109"/>
            <p:cNvSpPr>
              <a:spLocks noEditPoints="1"/>
            </p:cNvSpPr>
            <p:nvPr/>
          </p:nvSpPr>
          <p:spPr bwMode="auto">
            <a:xfrm flipH="1">
              <a:off x="5633593" y="1746012"/>
              <a:ext cx="348517" cy="446576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 flipH="1">
              <a:off x="5633592" y="1994255"/>
              <a:ext cx="49412" cy="49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 flipH="1">
              <a:off x="5633592" y="2068465"/>
              <a:ext cx="49412" cy="49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86000"/>
                </a:schemeClr>
              </a:gs>
              <a:gs pos="0">
                <a:schemeClr val="bg1">
                  <a:lumMod val="75000"/>
                  <a:alpha val="52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5400000">
            <a:off x="1884519" y="-1884517"/>
            <a:ext cx="2649978" cy="641901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2700000" sx="107000" sy="107000" algn="tl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687596" y="16171683"/>
            <a:ext cx="1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7" name="Picture 3" descr="C:\Users\ADMINI~1\AppData\Local\Temp\360zip$Temp\360$1\山东大学校徽与中英文校名标准组合（横式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3725" r="3173" b="17648"/>
          <a:stretch>
            <a:fillRect/>
          </a:stretch>
        </p:blipFill>
        <p:spPr bwMode="auto">
          <a:xfrm>
            <a:off x="114305" y="185744"/>
            <a:ext cx="3095203" cy="1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等腰三角形 7"/>
          <p:cNvSpPr/>
          <p:nvPr/>
        </p:nvSpPr>
        <p:spPr>
          <a:xfrm rot="16200000">
            <a:off x="7657504" y="2323504"/>
            <a:ext cx="2649978" cy="641901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10800000" sx="119000" sy="119000" algn="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708400" y="3465513"/>
            <a:ext cx="46482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4"/>
          <p:cNvSpPr txBox="1"/>
          <p:nvPr/>
        </p:nvSpPr>
        <p:spPr>
          <a:xfrm>
            <a:off x="4618672" y="2337594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800000"/>
                </a:solidFill>
              </a:rPr>
              <a:t>第二部分</a:t>
            </a:r>
            <a:endParaRPr lang="zh-CN" altLang="en-US" sz="5400" b="1" dirty="0">
              <a:solidFill>
                <a:srgbClr val="800000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171366" y="3618710"/>
            <a:ext cx="5843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</a:rPr>
              <a:t>山东大学学生资助政策</a:t>
            </a:r>
          </a:p>
        </p:txBody>
      </p:sp>
    </p:spTree>
    <p:extLst>
      <p:ext uri="{BB962C8B-B14F-4D97-AF65-F5344CB8AC3E}">
        <p14:creationId xmlns:p14="http://schemas.microsoft.com/office/powerpoint/2010/main" val="1296613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b4be952223ba77272b2e8c5729025a974f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2047</Words>
  <Application>Microsoft Office PowerPoint</Application>
  <PresentationFormat>宽屏</PresentationFormat>
  <Paragraphs>210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黑体</vt:lpstr>
      <vt:lpstr>华文仿宋</vt:lpstr>
      <vt:lpstr>楷体</vt:lpstr>
      <vt:lpstr>时尚中黑简体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图客巴巴</dc:title>
  <dc:creator>图客巴巴</dc:creator>
  <cp:keywords>www.tuke88.com</cp:keywords>
  <cp:lastModifiedBy>liubing</cp:lastModifiedBy>
  <cp:revision>49</cp:revision>
  <dcterms:created xsi:type="dcterms:W3CDTF">2016-12-19T11:59:38Z</dcterms:created>
  <dcterms:modified xsi:type="dcterms:W3CDTF">2018-01-05T02:27:54Z</dcterms:modified>
</cp:coreProperties>
</file>